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7"/>
  </p:notesMasterIdLst>
  <p:sldIdLst>
    <p:sldId id="593" r:id="rId2"/>
    <p:sldId id="678" r:id="rId3"/>
    <p:sldId id="752" r:id="rId4"/>
    <p:sldId id="751" r:id="rId5"/>
    <p:sldId id="754" r:id="rId6"/>
    <p:sldId id="755" r:id="rId7"/>
    <p:sldId id="814" r:id="rId8"/>
    <p:sldId id="756" r:id="rId9"/>
    <p:sldId id="757" r:id="rId10"/>
    <p:sldId id="758" r:id="rId11"/>
    <p:sldId id="759" r:id="rId12"/>
    <p:sldId id="760" r:id="rId13"/>
    <p:sldId id="679" r:id="rId14"/>
    <p:sldId id="681" r:id="rId15"/>
    <p:sldId id="761" r:id="rId16"/>
    <p:sldId id="682" r:id="rId17"/>
    <p:sldId id="762" r:id="rId18"/>
    <p:sldId id="684" r:id="rId19"/>
    <p:sldId id="764" r:id="rId20"/>
    <p:sldId id="765" r:id="rId21"/>
    <p:sldId id="763" r:id="rId22"/>
    <p:sldId id="766" r:id="rId23"/>
    <p:sldId id="768" r:id="rId24"/>
    <p:sldId id="769" r:id="rId25"/>
    <p:sldId id="770" r:id="rId26"/>
    <p:sldId id="773" r:id="rId27"/>
    <p:sldId id="775" r:id="rId28"/>
    <p:sldId id="776" r:id="rId29"/>
    <p:sldId id="771" r:id="rId30"/>
    <p:sldId id="772" r:id="rId31"/>
    <p:sldId id="817" r:id="rId32"/>
    <p:sldId id="778" r:id="rId33"/>
    <p:sldId id="815" r:id="rId34"/>
    <p:sldId id="816" r:id="rId35"/>
    <p:sldId id="777" r:id="rId36"/>
    <p:sldId id="779" r:id="rId37"/>
    <p:sldId id="780" r:id="rId38"/>
    <p:sldId id="781" r:id="rId39"/>
    <p:sldId id="782" r:id="rId40"/>
    <p:sldId id="800" r:id="rId41"/>
    <p:sldId id="801" r:id="rId42"/>
    <p:sldId id="802" r:id="rId43"/>
    <p:sldId id="803" r:id="rId44"/>
    <p:sldId id="783" r:id="rId45"/>
    <p:sldId id="784" r:id="rId46"/>
    <p:sldId id="786" r:id="rId47"/>
    <p:sldId id="787" r:id="rId48"/>
    <p:sldId id="788" r:id="rId49"/>
    <p:sldId id="789" r:id="rId50"/>
    <p:sldId id="733" r:id="rId51"/>
    <p:sldId id="790" r:id="rId52"/>
    <p:sldId id="792" r:id="rId53"/>
    <p:sldId id="793" r:id="rId54"/>
    <p:sldId id="794" r:id="rId55"/>
    <p:sldId id="797" r:id="rId56"/>
    <p:sldId id="796" r:id="rId57"/>
    <p:sldId id="795" r:id="rId58"/>
    <p:sldId id="798" r:id="rId59"/>
    <p:sldId id="791" r:id="rId60"/>
    <p:sldId id="808" r:id="rId61"/>
    <p:sldId id="819" r:id="rId62"/>
    <p:sldId id="813" r:id="rId63"/>
    <p:sldId id="809" r:id="rId64"/>
    <p:sldId id="810" r:id="rId65"/>
    <p:sldId id="811" r:id="rId6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ed Kwartler"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069" autoAdjust="0"/>
    <p:restoredTop sz="91429" autoAdjust="0"/>
  </p:normalViewPr>
  <p:slideViewPr>
    <p:cSldViewPr snapToGrid="0">
      <p:cViewPr varScale="1">
        <p:scale>
          <a:sx n="112" d="100"/>
          <a:sy n="112" d="100"/>
        </p:scale>
        <p:origin x="1672"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rts/_rels/chart1.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Book2"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top</a:t>
            </a:r>
            <a:r>
              <a:rPr lang="en-US" baseline="0" dirty="0"/>
              <a:t> 35 terms from 3m Super Bowl 50 Tweets</a:t>
            </a:r>
            <a:endParaRPr lang="en-US" dirty="0"/>
          </a:p>
        </c:rich>
      </c:tx>
      <c:layout>
        <c:manualLayout>
          <c:xMode val="edge"/>
          <c:yMode val="edge"/>
          <c:x val="0.30885845754611607"/>
          <c:y val="5.857807014754245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Sheet1!$C$1</c:f>
              <c:strCache>
                <c:ptCount val="1"/>
                <c:pt idx="0">
                  <c:v>freq</c:v>
                </c:pt>
              </c:strCache>
            </c:strRef>
          </c:tx>
          <c:spPr>
            <a:solidFill>
              <a:schemeClr val="accent6">
                <a:lumMod val="60000"/>
                <a:lumOff val="40000"/>
              </a:schemeClr>
            </a:solidFill>
            <a:ln>
              <a:noFill/>
            </a:ln>
            <a:effectLst/>
          </c:spPr>
          <c:invertIfNegative val="0"/>
          <c:cat>
            <c:strRef>
              <c:f>Sheet1!$B$2:$B$36</c:f>
              <c:strCache>
                <c:ptCount val="35"/>
                <c:pt idx="0">
                  <c:v>rt</c:v>
                </c:pt>
                <c:pt idx="1">
                  <c:v>i</c:v>
                </c:pt>
                <c:pt idx="2">
                  <c:v>the</c:v>
                </c:pt>
                <c:pt idx="3">
                  <c:v>to</c:v>
                </c:pt>
                <c:pt idx="4">
                  <c:v>you</c:v>
                </c:pt>
                <c:pt idx="5">
                  <c:v>a</c:v>
                </c:pt>
                <c:pt idx="6">
                  <c:v>and</c:v>
                </c:pt>
                <c:pt idx="7">
                  <c:v>my</c:v>
                </c:pt>
                <c:pt idx="8">
                  <c:v>is</c:v>
                </c:pt>
                <c:pt idx="9">
                  <c:v>in</c:v>
                </c:pt>
                <c:pt idx="10">
                  <c:v>me</c:v>
                </c:pt>
                <c:pt idx="11">
                  <c:v>of</c:v>
                </c:pt>
                <c:pt idx="12">
                  <c:v>for</c:v>
                </c:pt>
                <c:pt idx="13">
                  <c:v>it</c:v>
                </c:pt>
                <c:pt idx="14">
                  <c:v>on</c:v>
                </c:pt>
                <c:pt idx="15">
                  <c:v>that</c:v>
                </c:pt>
                <c:pt idx="16">
                  <c:v>this</c:v>
                </c:pt>
                <c:pt idx="17">
                  <c:v>be</c:v>
                </c:pt>
                <c:pt idx="18">
                  <c:v>so</c:v>
                </c:pt>
                <c:pt idx="19">
                  <c:v>i'm</c:v>
                </c:pt>
                <c:pt idx="20">
                  <c:v>with</c:v>
                </c:pt>
                <c:pt idx="21">
                  <c:v>just</c:v>
                </c:pt>
                <c:pt idx="22">
                  <c:v>your</c:v>
                </c:pt>
                <c:pt idx="23">
                  <c:v>like</c:v>
                </c:pt>
                <c:pt idx="24">
                  <c:v>at</c:v>
                </c:pt>
                <c:pt idx="25">
                  <c:v>have</c:v>
                </c:pt>
                <c:pt idx="26">
                  <c:v>are</c:v>
                </c:pt>
                <c:pt idx="27">
                  <c:v>if</c:v>
                </c:pt>
                <c:pt idx="28">
                  <c:v>love</c:v>
                </c:pt>
                <c:pt idx="29">
                  <c:v>not</c:v>
                </c:pt>
                <c:pt idx="30">
                  <c:v>but</c:v>
                </c:pt>
                <c:pt idx="31">
                  <c:v>all</c:v>
                </c:pt>
                <c:pt idx="32">
                  <c:v>up</c:v>
                </c:pt>
                <c:pt idx="33">
                  <c:v>don't</c:v>
                </c:pt>
                <c:pt idx="34">
                  <c:v>get</c:v>
                </c:pt>
              </c:strCache>
            </c:strRef>
          </c:cat>
          <c:val>
            <c:numRef>
              <c:f>Sheet1!$C$2:$C$36</c:f>
              <c:numCache>
                <c:formatCode>#,##0</c:formatCode>
                <c:ptCount val="35"/>
                <c:pt idx="0">
                  <c:v>833389</c:v>
                </c:pt>
                <c:pt idx="1">
                  <c:v>775401</c:v>
                </c:pt>
                <c:pt idx="2">
                  <c:v>647319</c:v>
                </c:pt>
                <c:pt idx="3">
                  <c:v>598258</c:v>
                </c:pt>
                <c:pt idx="4">
                  <c:v>553918</c:v>
                </c:pt>
                <c:pt idx="5">
                  <c:v>513428</c:v>
                </c:pt>
                <c:pt idx="6">
                  <c:v>355281</c:v>
                </c:pt>
                <c:pt idx="7">
                  <c:v>326127</c:v>
                </c:pt>
                <c:pt idx="8">
                  <c:v>291574</c:v>
                </c:pt>
                <c:pt idx="9">
                  <c:v>288630</c:v>
                </c:pt>
                <c:pt idx="10">
                  <c:v>283898</c:v>
                </c:pt>
                <c:pt idx="11">
                  <c:v>260236</c:v>
                </c:pt>
                <c:pt idx="12">
                  <c:v>256208</c:v>
                </c:pt>
                <c:pt idx="13">
                  <c:v>224443</c:v>
                </c:pt>
                <c:pt idx="14">
                  <c:v>208352</c:v>
                </c:pt>
                <c:pt idx="15">
                  <c:v>184942</c:v>
                </c:pt>
                <c:pt idx="16">
                  <c:v>172278</c:v>
                </c:pt>
                <c:pt idx="17">
                  <c:v>164978</c:v>
                </c:pt>
                <c:pt idx="18">
                  <c:v>161463</c:v>
                </c:pt>
                <c:pt idx="19">
                  <c:v>155037</c:v>
                </c:pt>
                <c:pt idx="20">
                  <c:v>150378</c:v>
                </c:pt>
                <c:pt idx="21">
                  <c:v>147041</c:v>
                </c:pt>
                <c:pt idx="22">
                  <c:v>139756</c:v>
                </c:pt>
                <c:pt idx="23">
                  <c:v>134321</c:v>
                </c:pt>
                <c:pt idx="24">
                  <c:v>131796</c:v>
                </c:pt>
                <c:pt idx="25">
                  <c:v>128607</c:v>
                </c:pt>
                <c:pt idx="26">
                  <c:v>119199</c:v>
                </c:pt>
                <c:pt idx="27">
                  <c:v>117897</c:v>
                </c:pt>
                <c:pt idx="28">
                  <c:v>116478</c:v>
                </c:pt>
                <c:pt idx="29">
                  <c:v>113745</c:v>
                </c:pt>
                <c:pt idx="30">
                  <c:v>112588</c:v>
                </c:pt>
                <c:pt idx="31">
                  <c:v>108893</c:v>
                </c:pt>
                <c:pt idx="32">
                  <c:v>105797</c:v>
                </c:pt>
                <c:pt idx="33">
                  <c:v>102665</c:v>
                </c:pt>
                <c:pt idx="34">
                  <c:v>99674</c:v>
                </c:pt>
              </c:numCache>
            </c:numRef>
          </c:val>
          <c:extLst>
            <c:ext xmlns:c16="http://schemas.microsoft.com/office/drawing/2014/chart" uri="{C3380CC4-5D6E-409C-BE32-E72D297353CC}">
              <c16:uniqueId val="{00000000-4A4A-4697-82AD-214C30CE3E88}"/>
            </c:ext>
          </c:extLst>
        </c:ser>
        <c:dLbls>
          <c:showLegendKey val="0"/>
          <c:showVal val="0"/>
          <c:showCatName val="0"/>
          <c:showSerName val="0"/>
          <c:showPercent val="0"/>
          <c:showBubbleSize val="0"/>
        </c:dLbls>
        <c:gapWidth val="219"/>
        <c:overlap val="-27"/>
        <c:axId val="291901728"/>
        <c:axId val="369966056"/>
      </c:barChart>
      <c:catAx>
        <c:axId val="2919017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6056"/>
        <c:crosses val="autoZero"/>
        <c:auto val="1"/>
        <c:lblAlgn val="ctr"/>
        <c:lblOffset val="100"/>
        <c:noMultiLvlLbl val="0"/>
      </c:catAx>
      <c:valAx>
        <c:axId val="369966056"/>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919017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Sheet1!$C$1</c:f>
              <c:strCache>
                <c:ptCount val="1"/>
                <c:pt idx="0">
                  <c:v>freq</c:v>
                </c:pt>
              </c:strCache>
            </c:strRef>
          </c:tx>
          <c:spPr>
            <a:solidFill>
              <a:schemeClr val="accent1"/>
            </a:solidFill>
            <a:ln>
              <a:noFill/>
            </a:ln>
            <a:effectLst/>
          </c:spPr>
          <c:invertIfNegative val="0"/>
          <c:cat>
            <c:strRef>
              <c:f>Sheet1!$B$2:$B$51</c:f>
              <c:strCache>
                <c:ptCount val="50"/>
                <c:pt idx="0">
                  <c:v>rt</c:v>
                </c:pt>
                <c:pt idx="1">
                  <c:v>i</c:v>
                </c:pt>
                <c:pt idx="2">
                  <c:v>the</c:v>
                </c:pt>
                <c:pt idx="3">
                  <c:v>to</c:v>
                </c:pt>
                <c:pt idx="4">
                  <c:v>you</c:v>
                </c:pt>
                <c:pt idx="5">
                  <c:v>a</c:v>
                </c:pt>
                <c:pt idx="6">
                  <c:v>and</c:v>
                </c:pt>
                <c:pt idx="7">
                  <c:v>my</c:v>
                </c:pt>
                <c:pt idx="8">
                  <c:v>is</c:v>
                </c:pt>
                <c:pt idx="9">
                  <c:v>in</c:v>
                </c:pt>
                <c:pt idx="10">
                  <c:v>me</c:v>
                </c:pt>
                <c:pt idx="11">
                  <c:v>of</c:v>
                </c:pt>
                <c:pt idx="12">
                  <c:v>for</c:v>
                </c:pt>
                <c:pt idx="13">
                  <c:v>it</c:v>
                </c:pt>
                <c:pt idx="14">
                  <c:v>on</c:v>
                </c:pt>
                <c:pt idx="15">
                  <c:v>that</c:v>
                </c:pt>
                <c:pt idx="16">
                  <c:v>this</c:v>
                </c:pt>
                <c:pt idx="17">
                  <c:v>be</c:v>
                </c:pt>
                <c:pt idx="18">
                  <c:v>so</c:v>
                </c:pt>
                <c:pt idx="19">
                  <c:v>i'm</c:v>
                </c:pt>
                <c:pt idx="20">
                  <c:v>with</c:v>
                </c:pt>
                <c:pt idx="21">
                  <c:v>just</c:v>
                </c:pt>
                <c:pt idx="22">
                  <c:v>your</c:v>
                </c:pt>
                <c:pt idx="23">
                  <c:v>like</c:v>
                </c:pt>
                <c:pt idx="24">
                  <c:v>at</c:v>
                </c:pt>
                <c:pt idx="25">
                  <c:v>have</c:v>
                </c:pt>
                <c:pt idx="26">
                  <c:v>are</c:v>
                </c:pt>
                <c:pt idx="27">
                  <c:v>if</c:v>
                </c:pt>
                <c:pt idx="28">
                  <c:v>love</c:v>
                </c:pt>
                <c:pt idx="29">
                  <c:v>not</c:v>
                </c:pt>
                <c:pt idx="30">
                  <c:v>but</c:v>
                </c:pt>
                <c:pt idx="31">
                  <c:v>all</c:v>
                </c:pt>
                <c:pt idx="32">
                  <c:v>up</c:v>
                </c:pt>
                <c:pt idx="33">
                  <c:v>don't</c:v>
                </c:pt>
                <c:pt idx="34">
                  <c:v>get</c:v>
                </c:pt>
                <c:pt idx="35">
                  <c:v>do</c:v>
                </c:pt>
                <c:pt idx="36">
                  <c:v>what</c:v>
                </c:pt>
                <c:pt idx="37">
                  <c:v>no</c:v>
                </c:pt>
                <c:pt idx="38">
                  <c:v>when</c:v>
                </c:pt>
                <c:pt idx="39">
                  <c:v>lol</c:v>
                </c:pt>
                <c:pt idx="40">
                  <c:v>we</c:v>
                </c:pt>
                <c:pt idx="41">
                  <c:v>was</c:v>
                </c:pt>
                <c:pt idx="42">
                  <c:v>new</c:v>
                </c:pt>
                <c:pt idx="43">
                  <c:v>one</c:v>
                </c:pt>
                <c:pt idx="44">
                  <c:v>follow</c:v>
                </c:pt>
                <c:pt idx="45">
                  <c:v>out</c:v>
                </c:pt>
                <c:pt idx="46">
                  <c:v>can</c:v>
                </c:pt>
                <c:pt idx="47">
                  <c:v>u</c:v>
                </c:pt>
                <c:pt idx="48">
                  <c:v>now</c:v>
                </c:pt>
                <c:pt idx="49">
                  <c:v>go</c:v>
                </c:pt>
              </c:strCache>
            </c:strRef>
          </c:cat>
          <c:val>
            <c:numRef>
              <c:f>Sheet1!$C$2:$C$51</c:f>
              <c:numCache>
                <c:formatCode>#,##0</c:formatCode>
                <c:ptCount val="50"/>
                <c:pt idx="0">
                  <c:v>833389</c:v>
                </c:pt>
                <c:pt idx="1">
                  <c:v>775401</c:v>
                </c:pt>
                <c:pt idx="2">
                  <c:v>647319</c:v>
                </c:pt>
                <c:pt idx="3">
                  <c:v>598258</c:v>
                </c:pt>
                <c:pt idx="4">
                  <c:v>553918</c:v>
                </c:pt>
                <c:pt idx="5">
                  <c:v>513428</c:v>
                </c:pt>
                <c:pt idx="6">
                  <c:v>355281</c:v>
                </c:pt>
                <c:pt idx="7">
                  <c:v>326127</c:v>
                </c:pt>
                <c:pt idx="8">
                  <c:v>291574</c:v>
                </c:pt>
                <c:pt idx="9">
                  <c:v>288630</c:v>
                </c:pt>
                <c:pt idx="10">
                  <c:v>283898</c:v>
                </c:pt>
                <c:pt idx="11">
                  <c:v>260236</c:v>
                </c:pt>
                <c:pt idx="12">
                  <c:v>256208</c:v>
                </c:pt>
                <c:pt idx="13">
                  <c:v>224443</c:v>
                </c:pt>
                <c:pt idx="14">
                  <c:v>208352</c:v>
                </c:pt>
                <c:pt idx="15">
                  <c:v>184942</c:v>
                </c:pt>
                <c:pt idx="16">
                  <c:v>172278</c:v>
                </c:pt>
                <c:pt idx="17">
                  <c:v>164978</c:v>
                </c:pt>
                <c:pt idx="18">
                  <c:v>161463</c:v>
                </c:pt>
                <c:pt idx="19">
                  <c:v>155037</c:v>
                </c:pt>
                <c:pt idx="20">
                  <c:v>150378</c:v>
                </c:pt>
                <c:pt idx="21">
                  <c:v>147041</c:v>
                </c:pt>
                <c:pt idx="22">
                  <c:v>139756</c:v>
                </c:pt>
                <c:pt idx="23">
                  <c:v>134321</c:v>
                </c:pt>
                <c:pt idx="24">
                  <c:v>131796</c:v>
                </c:pt>
                <c:pt idx="25">
                  <c:v>128607</c:v>
                </c:pt>
                <c:pt idx="26">
                  <c:v>119199</c:v>
                </c:pt>
                <c:pt idx="27">
                  <c:v>117897</c:v>
                </c:pt>
                <c:pt idx="28">
                  <c:v>116478</c:v>
                </c:pt>
                <c:pt idx="29">
                  <c:v>113745</c:v>
                </c:pt>
                <c:pt idx="30">
                  <c:v>112588</c:v>
                </c:pt>
                <c:pt idx="31">
                  <c:v>108893</c:v>
                </c:pt>
                <c:pt idx="32">
                  <c:v>105797</c:v>
                </c:pt>
                <c:pt idx="33">
                  <c:v>102665</c:v>
                </c:pt>
                <c:pt idx="34">
                  <c:v>99674</c:v>
                </c:pt>
                <c:pt idx="35">
                  <c:v>98616</c:v>
                </c:pt>
                <c:pt idx="36">
                  <c:v>95867</c:v>
                </c:pt>
                <c:pt idx="37">
                  <c:v>94985</c:v>
                </c:pt>
                <c:pt idx="38">
                  <c:v>94474</c:v>
                </c:pt>
                <c:pt idx="39">
                  <c:v>91682</c:v>
                </c:pt>
                <c:pt idx="40">
                  <c:v>91550</c:v>
                </c:pt>
                <c:pt idx="41">
                  <c:v>90482</c:v>
                </c:pt>
                <c:pt idx="42">
                  <c:v>90468</c:v>
                </c:pt>
                <c:pt idx="43">
                  <c:v>88664</c:v>
                </c:pt>
                <c:pt idx="44">
                  <c:v>85160</c:v>
                </c:pt>
                <c:pt idx="45">
                  <c:v>84773</c:v>
                </c:pt>
                <c:pt idx="46">
                  <c:v>82708</c:v>
                </c:pt>
                <c:pt idx="47">
                  <c:v>78822</c:v>
                </c:pt>
                <c:pt idx="48">
                  <c:v>76780</c:v>
                </c:pt>
                <c:pt idx="49">
                  <c:v>73745</c:v>
                </c:pt>
              </c:numCache>
            </c:numRef>
          </c:val>
          <c:extLst>
            <c:ext xmlns:c16="http://schemas.microsoft.com/office/drawing/2014/chart" uri="{C3380CC4-5D6E-409C-BE32-E72D297353CC}">
              <c16:uniqueId val="{00000000-D299-485F-9662-189C20C06969}"/>
            </c:ext>
          </c:extLst>
        </c:ser>
        <c:dLbls>
          <c:showLegendKey val="0"/>
          <c:showVal val="0"/>
          <c:showCatName val="0"/>
          <c:showSerName val="0"/>
          <c:showPercent val="0"/>
          <c:showBubbleSize val="0"/>
        </c:dLbls>
        <c:gapWidth val="0"/>
        <c:overlap val="-27"/>
        <c:axId val="369968408"/>
        <c:axId val="369963704"/>
      </c:barChart>
      <c:catAx>
        <c:axId val="369968408"/>
        <c:scaling>
          <c:orientation val="minMax"/>
        </c:scaling>
        <c:delete val="1"/>
        <c:axPos val="b"/>
        <c:numFmt formatCode="General" sourceLinked="1"/>
        <c:majorTickMark val="none"/>
        <c:minorTickMark val="none"/>
        <c:tickLblPos val="nextTo"/>
        <c:crossAx val="369963704"/>
        <c:crosses val="autoZero"/>
        <c:auto val="1"/>
        <c:lblAlgn val="ctr"/>
        <c:lblOffset val="100"/>
        <c:noMultiLvlLbl val="0"/>
      </c:catAx>
      <c:valAx>
        <c:axId val="369963704"/>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84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6">
                <a:lumMod val="60000"/>
                <a:lumOff val="40000"/>
              </a:schemeClr>
            </a:solidFill>
            <a:ln>
              <a:noFill/>
            </a:ln>
            <a:effectLst/>
          </c:spPr>
          <c:invertIfNegative val="0"/>
          <c:cat>
            <c:strRef>
              <c:f>Sheet2!$B$1:$B$10</c:f>
              <c:strCache>
                <c:ptCount val="10"/>
                <c:pt idx="0">
                  <c:v>Zurich</c:v>
                </c:pt>
                <c:pt idx="1">
                  <c:v>Geneva</c:v>
                </c:pt>
                <c:pt idx="2">
                  <c:v>Basel</c:v>
                </c:pt>
                <c:pt idx="3">
                  <c:v>Bern</c:v>
                </c:pt>
                <c:pt idx="4">
                  <c:v>Lausanne</c:v>
                </c:pt>
                <c:pt idx="5">
                  <c:v>Lucerne</c:v>
                </c:pt>
                <c:pt idx="6">
                  <c:v>St. Gallen</c:v>
                </c:pt>
                <c:pt idx="7">
                  <c:v>Lugano</c:v>
                </c:pt>
                <c:pt idx="8">
                  <c:v>Fribourg</c:v>
                </c:pt>
                <c:pt idx="9">
                  <c:v>Thun</c:v>
                </c:pt>
              </c:strCache>
            </c:strRef>
          </c:cat>
          <c:val>
            <c:numRef>
              <c:f>Sheet2!$C$1:$C$10</c:f>
              <c:numCache>
                <c:formatCode>#,##0</c:formatCode>
                <c:ptCount val="10"/>
                <c:pt idx="0">
                  <c:v>366445</c:v>
                </c:pt>
                <c:pt idx="1">
                  <c:v>177500</c:v>
                </c:pt>
                <c:pt idx="2">
                  <c:v>165000</c:v>
                </c:pt>
                <c:pt idx="3">
                  <c:v>140228</c:v>
                </c:pt>
                <c:pt idx="4">
                  <c:v>129273</c:v>
                </c:pt>
                <c:pt idx="5">
                  <c:v>77491</c:v>
                </c:pt>
                <c:pt idx="6">
                  <c:v>70000</c:v>
                </c:pt>
                <c:pt idx="7">
                  <c:v>68500</c:v>
                </c:pt>
                <c:pt idx="8">
                  <c:v>32000</c:v>
                </c:pt>
                <c:pt idx="9">
                  <c:v>40000</c:v>
                </c:pt>
              </c:numCache>
            </c:numRef>
          </c:val>
          <c:extLst>
            <c:ext xmlns:c16="http://schemas.microsoft.com/office/drawing/2014/chart" uri="{C3380CC4-5D6E-409C-BE32-E72D297353CC}">
              <c16:uniqueId val="{00000000-A919-4F60-9501-665F188D8F6E}"/>
            </c:ext>
          </c:extLst>
        </c:ser>
        <c:dLbls>
          <c:showLegendKey val="0"/>
          <c:showVal val="0"/>
          <c:showCatName val="0"/>
          <c:showSerName val="0"/>
          <c:showPercent val="0"/>
          <c:showBubbleSize val="0"/>
        </c:dLbls>
        <c:gapWidth val="219"/>
        <c:overlap val="-27"/>
        <c:axId val="369965664"/>
        <c:axId val="369967232"/>
      </c:barChart>
      <c:catAx>
        <c:axId val="369965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7232"/>
        <c:crosses val="autoZero"/>
        <c:auto val="1"/>
        <c:lblAlgn val="ctr"/>
        <c:lblOffset val="100"/>
        <c:noMultiLvlLbl val="0"/>
      </c:catAx>
      <c:valAx>
        <c:axId val="369967232"/>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5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Sheet4!$B$1</c:f>
              <c:strCache>
                <c:ptCount val="1"/>
                <c:pt idx="0">
                  <c:v>city </c:v>
                </c:pt>
              </c:strCache>
            </c:strRef>
          </c:tx>
          <c:spPr>
            <a:solidFill>
              <a:schemeClr val="accent1"/>
            </a:solidFill>
            <a:ln>
              <a:noFill/>
            </a:ln>
            <a:effectLst/>
          </c:spPr>
          <c:invertIfNegative val="0"/>
          <c:cat>
            <c:strRef>
              <c:f>Sheet4!$B$2:$B$9</c:f>
              <c:strCache>
                <c:ptCount val="8"/>
                <c:pt idx="0">
                  <c:v>Greater London</c:v>
                </c:pt>
                <c:pt idx="1">
                  <c:v>Birmingham (West Midlands)</c:v>
                </c:pt>
                <c:pt idx="2">
                  <c:v>Greater Manchester</c:v>
                </c:pt>
                <c:pt idx="3">
                  <c:v>West Yorkshire</c:v>
                </c:pt>
                <c:pt idx="4">
                  <c:v>North East</c:v>
                </c:pt>
                <c:pt idx="5">
                  <c:v>Liverpool</c:v>
                </c:pt>
                <c:pt idx="6">
                  <c:v>Sheffield</c:v>
                </c:pt>
                <c:pt idx="7">
                  <c:v>Bristol</c:v>
                </c:pt>
              </c:strCache>
            </c:strRef>
          </c:cat>
          <c:val>
            <c:numRef>
              <c:f>Sheet4!$C$2:$C$9</c:f>
              <c:numCache>
                <c:formatCode>#,##0</c:formatCode>
                <c:ptCount val="8"/>
                <c:pt idx="0">
                  <c:v>8674000</c:v>
                </c:pt>
                <c:pt idx="1">
                  <c:v>2834000</c:v>
                </c:pt>
                <c:pt idx="2" formatCode="General">
                  <c:v>2756000</c:v>
                </c:pt>
                <c:pt idx="3">
                  <c:v>2282000</c:v>
                </c:pt>
                <c:pt idx="4" formatCode="General">
                  <c:v>1957000</c:v>
                </c:pt>
                <c:pt idx="5">
                  <c:v>1525000</c:v>
                </c:pt>
                <c:pt idx="6" formatCode="General">
                  <c:v>1375000</c:v>
                </c:pt>
                <c:pt idx="7">
                  <c:v>1119000</c:v>
                </c:pt>
              </c:numCache>
            </c:numRef>
          </c:val>
          <c:extLst>
            <c:ext xmlns:c16="http://schemas.microsoft.com/office/drawing/2014/chart" uri="{C3380CC4-5D6E-409C-BE32-E72D297353CC}">
              <c16:uniqueId val="{00000000-5CD4-4634-9BD0-2AEC477210B8}"/>
            </c:ext>
          </c:extLst>
        </c:ser>
        <c:dLbls>
          <c:showLegendKey val="0"/>
          <c:showVal val="0"/>
          <c:showCatName val="0"/>
          <c:showSerName val="0"/>
          <c:showPercent val="0"/>
          <c:showBubbleSize val="0"/>
        </c:dLbls>
        <c:gapWidth val="219"/>
        <c:overlap val="-27"/>
        <c:axId val="369964880"/>
        <c:axId val="369969192"/>
      </c:barChart>
      <c:catAx>
        <c:axId val="3699648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9192"/>
        <c:crosses val="autoZero"/>
        <c:auto val="1"/>
        <c:lblAlgn val="ctr"/>
        <c:lblOffset val="100"/>
        <c:noMultiLvlLbl val="0"/>
      </c:catAx>
      <c:valAx>
        <c:axId val="369969192"/>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4880"/>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Sheet2!$C$1</c:f>
              <c:strCache>
                <c:ptCount val="1"/>
                <c:pt idx="0">
                  <c:v>2016 Direct Premiums Written ($)</c:v>
                </c:pt>
              </c:strCache>
            </c:strRef>
          </c:tx>
          <c:spPr>
            <a:solidFill>
              <a:schemeClr val="accent1"/>
            </a:solidFill>
            <a:ln>
              <a:noFill/>
            </a:ln>
            <a:effectLst/>
          </c:spPr>
          <c:invertIfNegative val="0"/>
          <c:val>
            <c:numRef>
              <c:f>Sheet2!$C$2:$C$26</c:f>
              <c:numCache>
                <c:formatCode>_("$"* #,##0_);_("$"* \(#,##0\);_("$"* "-"??_);_(@_)</c:formatCode>
                <c:ptCount val="25"/>
                <c:pt idx="0">
                  <c:v>39195117</c:v>
                </c:pt>
                <c:pt idx="1">
                  <c:v>25532051</c:v>
                </c:pt>
                <c:pt idx="2">
                  <c:v>20813858</c:v>
                </c:pt>
                <c:pt idx="3">
                  <c:v>19611981</c:v>
                </c:pt>
                <c:pt idx="4">
                  <c:v>11668187</c:v>
                </c:pt>
                <c:pt idx="5">
                  <c:v>10774426</c:v>
                </c:pt>
                <c:pt idx="6">
                  <c:v>10304622</c:v>
                </c:pt>
                <c:pt idx="7">
                  <c:v>7640558</c:v>
                </c:pt>
                <c:pt idx="8">
                  <c:v>4005549</c:v>
                </c:pt>
                <c:pt idx="9">
                  <c:v>3896786</c:v>
                </c:pt>
                <c:pt idx="10">
                  <c:v>2725033</c:v>
                </c:pt>
                <c:pt idx="11">
                  <c:v>2641336</c:v>
                </c:pt>
                <c:pt idx="12">
                  <c:v>2523701</c:v>
                </c:pt>
                <c:pt idx="13">
                  <c:v>2484129</c:v>
                </c:pt>
                <c:pt idx="14">
                  <c:v>2423830</c:v>
                </c:pt>
                <c:pt idx="15">
                  <c:v>2339246</c:v>
                </c:pt>
                <c:pt idx="16">
                  <c:v>2236697</c:v>
                </c:pt>
                <c:pt idx="17">
                  <c:v>2127640</c:v>
                </c:pt>
                <c:pt idx="18">
                  <c:v>1663843</c:v>
                </c:pt>
                <c:pt idx="19">
                  <c:v>1658119</c:v>
                </c:pt>
                <c:pt idx="20">
                  <c:v>1256106</c:v>
                </c:pt>
                <c:pt idx="21">
                  <c:v>1241752</c:v>
                </c:pt>
                <c:pt idx="22">
                  <c:v>1210728</c:v>
                </c:pt>
                <c:pt idx="23">
                  <c:v>1035499</c:v>
                </c:pt>
                <c:pt idx="24">
                  <c:v>1013636</c:v>
                </c:pt>
              </c:numCache>
            </c:numRef>
          </c:val>
          <c:extLst>
            <c:ext xmlns:c16="http://schemas.microsoft.com/office/drawing/2014/chart" uri="{C3380CC4-5D6E-409C-BE32-E72D297353CC}">
              <c16:uniqueId val="{00000000-DD5A-DB43-8BA4-4FAA68612E7D}"/>
            </c:ext>
          </c:extLst>
        </c:ser>
        <c:dLbls>
          <c:showLegendKey val="0"/>
          <c:showVal val="0"/>
          <c:showCatName val="0"/>
          <c:showSerName val="0"/>
          <c:showPercent val="0"/>
          <c:showBubbleSize val="0"/>
        </c:dLbls>
        <c:gapWidth val="219"/>
        <c:overlap val="-27"/>
        <c:axId val="369970368"/>
        <c:axId val="369966840"/>
      </c:barChart>
      <c:catAx>
        <c:axId val="369970368"/>
        <c:scaling>
          <c:orientation val="minMax"/>
        </c:scaling>
        <c:delete val="1"/>
        <c:axPos val="b"/>
        <c:majorTickMark val="none"/>
        <c:minorTickMark val="none"/>
        <c:tickLblPos val="nextTo"/>
        <c:crossAx val="369966840"/>
        <c:crosses val="autoZero"/>
        <c:auto val="1"/>
        <c:lblAlgn val="ctr"/>
        <c:lblOffset val="100"/>
        <c:noMultiLvlLbl val="0"/>
      </c:catAx>
      <c:valAx>
        <c:axId val="369966840"/>
        <c:scaling>
          <c:orientation val="minMax"/>
        </c:scaling>
        <c:delete val="0"/>
        <c:axPos val="l"/>
        <c:numFmt formatCode="_(&quot;$&quot;* #,##0_);_(&quot;$&quot;* \(#,##0\);_(&quot;$&quot;*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703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US_Cloud_Mkt_share</c:v>
                </c:pt>
              </c:strCache>
            </c:strRef>
          </c:tx>
          <c:spPr>
            <a:solidFill>
              <a:schemeClr val="accent1"/>
            </a:solidFill>
            <a:ln>
              <a:noFill/>
            </a:ln>
            <a:effectLst/>
          </c:spPr>
          <c:invertIfNegative val="0"/>
          <c:cat>
            <c:strRef>
              <c:f>Sheet1!$A$2:$A$7</c:f>
              <c:strCache>
                <c:ptCount val="6"/>
                <c:pt idx="0">
                  <c:v>AWS</c:v>
                </c:pt>
                <c:pt idx="1">
                  <c:v>MSFT</c:v>
                </c:pt>
                <c:pt idx="2">
                  <c:v>Goog</c:v>
                </c:pt>
                <c:pt idx="3">
                  <c:v>Others</c:v>
                </c:pt>
                <c:pt idx="4">
                  <c:v>Alibaba</c:v>
                </c:pt>
                <c:pt idx="5">
                  <c:v>GOOG</c:v>
                </c:pt>
              </c:strCache>
            </c:strRef>
          </c:cat>
          <c:val>
            <c:numRef>
              <c:f>Sheet1!$B$2:$B$7</c:f>
              <c:numCache>
                <c:formatCode>General</c:formatCode>
                <c:ptCount val="6"/>
                <c:pt idx="0">
                  <c:v>0.32</c:v>
                </c:pt>
                <c:pt idx="1">
                  <c:v>0.16500000000000001</c:v>
                </c:pt>
                <c:pt idx="2">
                  <c:v>9.5000000000000001E-2</c:v>
                </c:pt>
                <c:pt idx="3">
                  <c:v>7.6999999999999999E-2</c:v>
                </c:pt>
                <c:pt idx="4">
                  <c:v>4.2000000000000003E-2</c:v>
                </c:pt>
                <c:pt idx="5">
                  <c:v>3.5999999999999997E-2</c:v>
                </c:pt>
              </c:numCache>
            </c:numRef>
          </c:val>
          <c:extLst>
            <c:ext xmlns:c16="http://schemas.microsoft.com/office/drawing/2014/chart" uri="{C3380CC4-5D6E-409C-BE32-E72D297353CC}">
              <c16:uniqueId val="{00000000-D3EA-2445-A3B0-A5820F7330A0}"/>
            </c:ext>
          </c:extLst>
        </c:ser>
        <c:dLbls>
          <c:showLegendKey val="0"/>
          <c:showVal val="0"/>
          <c:showCatName val="0"/>
          <c:showSerName val="0"/>
          <c:showPercent val="0"/>
          <c:showBubbleSize val="0"/>
        </c:dLbls>
        <c:gapWidth val="219"/>
        <c:overlap val="-27"/>
        <c:axId val="369968800"/>
        <c:axId val="369969584"/>
      </c:barChart>
      <c:catAx>
        <c:axId val="369968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9584"/>
        <c:crosses val="autoZero"/>
        <c:auto val="1"/>
        <c:lblAlgn val="ctr"/>
        <c:lblOffset val="100"/>
        <c:noMultiLvlLbl val="0"/>
      </c:catAx>
      <c:valAx>
        <c:axId val="36996958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88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Sheet5!$F$2</c:f>
              <c:strCache>
                <c:ptCount val="1"/>
                <c:pt idx="0">
                  <c:v>income</c:v>
                </c:pt>
              </c:strCache>
            </c:strRef>
          </c:tx>
          <c:spPr>
            <a:solidFill>
              <a:schemeClr val="accent1"/>
            </a:solidFill>
            <a:ln>
              <a:noFill/>
            </a:ln>
            <a:effectLst/>
          </c:spPr>
          <c:invertIfNegative val="0"/>
          <c:cat>
            <c:strRef>
              <c:f>Sheet5!$E$3:$E$27</c:f>
              <c:strCache>
                <c:ptCount val="25"/>
                <c:pt idx="0">
                  <c:v>Monaco</c:v>
                </c:pt>
                <c:pt idx="1">
                  <c:v>Liechtenstein</c:v>
                </c:pt>
                <c:pt idx="2">
                  <c:v>Bermuda</c:v>
                </c:pt>
                <c:pt idx="3">
                  <c:v>Switzerland</c:v>
                </c:pt>
                <c:pt idx="4">
                  <c:v>Norway</c:v>
                </c:pt>
                <c:pt idx="5">
                  <c:v>Macao</c:v>
                </c:pt>
                <c:pt idx="6">
                  <c:v>Luxembourg</c:v>
                </c:pt>
                <c:pt idx="7">
                  <c:v>Iceland</c:v>
                </c:pt>
                <c:pt idx="8">
                  <c:v>United States</c:v>
                </c:pt>
                <c:pt idx="9">
                  <c:v>Denmark</c:v>
                </c:pt>
                <c:pt idx="10">
                  <c:v>Singapore</c:v>
                </c:pt>
                <c:pt idx="11">
                  <c:v>Ireland</c:v>
                </c:pt>
                <c:pt idx="12">
                  <c:v>Sweden</c:v>
                </c:pt>
                <c:pt idx="13">
                  <c:v>Australia</c:v>
                </c:pt>
                <c:pt idx="14">
                  <c:v>Netherlands</c:v>
                </c:pt>
                <c:pt idx="15">
                  <c:v>Hong Kong</c:v>
                </c:pt>
                <c:pt idx="16">
                  <c:v>Austria</c:v>
                </c:pt>
                <c:pt idx="17">
                  <c:v>Finland</c:v>
                </c:pt>
                <c:pt idx="18">
                  <c:v>Germany</c:v>
                </c:pt>
                <c:pt idx="19">
                  <c:v>Canada</c:v>
                </c:pt>
                <c:pt idx="20">
                  <c:v>Belgium</c:v>
                </c:pt>
                <c:pt idx="21">
                  <c:v>United Kingdom</c:v>
                </c:pt>
                <c:pt idx="22">
                  <c:v>United Arab Emirates</c:v>
                </c:pt>
                <c:pt idx="23">
                  <c:v>New Zealand</c:v>
                </c:pt>
                <c:pt idx="24">
                  <c:v>Japan</c:v>
                </c:pt>
              </c:strCache>
            </c:strRef>
          </c:cat>
          <c:val>
            <c:numRef>
              <c:f>Sheet5!$F$3:$F$27</c:f>
              <c:numCache>
                <c:formatCode>General</c:formatCode>
                <c:ptCount val="25"/>
                <c:pt idx="0">
                  <c:v>186080</c:v>
                </c:pt>
                <c:pt idx="1">
                  <c:v>116300</c:v>
                </c:pt>
                <c:pt idx="2">
                  <c:v>106140</c:v>
                </c:pt>
                <c:pt idx="3">
                  <c:v>81130</c:v>
                </c:pt>
                <c:pt idx="4">
                  <c:v>76160</c:v>
                </c:pt>
                <c:pt idx="5">
                  <c:v>72050</c:v>
                </c:pt>
                <c:pt idx="6">
                  <c:v>70790</c:v>
                </c:pt>
                <c:pt idx="7">
                  <c:v>60500</c:v>
                </c:pt>
                <c:pt idx="8">
                  <c:v>59160</c:v>
                </c:pt>
                <c:pt idx="9">
                  <c:v>55330</c:v>
                </c:pt>
                <c:pt idx="10">
                  <c:v>54530</c:v>
                </c:pt>
                <c:pt idx="11">
                  <c:v>53370</c:v>
                </c:pt>
                <c:pt idx="12">
                  <c:v>52270</c:v>
                </c:pt>
                <c:pt idx="13">
                  <c:v>51360</c:v>
                </c:pt>
                <c:pt idx="14">
                  <c:v>46910</c:v>
                </c:pt>
                <c:pt idx="15">
                  <c:v>46310</c:v>
                </c:pt>
                <c:pt idx="16">
                  <c:v>45360</c:v>
                </c:pt>
                <c:pt idx="17">
                  <c:v>44760</c:v>
                </c:pt>
                <c:pt idx="18">
                  <c:v>43700</c:v>
                </c:pt>
                <c:pt idx="19">
                  <c:v>42790</c:v>
                </c:pt>
                <c:pt idx="20">
                  <c:v>42050</c:v>
                </c:pt>
                <c:pt idx="21">
                  <c:v>40600</c:v>
                </c:pt>
                <c:pt idx="22">
                  <c:v>39130</c:v>
                </c:pt>
                <c:pt idx="23">
                  <c:v>38780</c:v>
                </c:pt>
                <c:pt idx="24">
                  <c:v>38520</c:v>
                </c:pt>
              </c:numCache>
            </c:numRef>
          </c:val>
          <c:extLst>
            <c:ext xmlns:c16="http://schemas.microsoft.com/office/drawing/2014/chart" uri="{C3380CC4-5D6E-409C-BE32-E72D297353CC}">
              <c16:uniqueId val="{00000000-8E8B-4DD6-A392-91384B65F12E}"/>
            </c:ext>
          </c:extLst>
        </c:ser>
        <c:dLbls>
          <c:showLegendKey val="0"/>
          <c:showVal val="0"/>
          <c:showCatName val="0"/>
          <c:showSerName val="0"/>
          <c:showPercent val="0"/>
          <c:showBubbleSize val="0"/>
        </c:dLbls>
        <c:gapWidth val="219"/>
        <c:overlap val="-27"/>
        <c:axId val="369963312"/>
        <c:axId val="369965272"/>
      </c:barChart>
      <c:catAx>
        <c:axId val="369963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5272"/>
        <c:crosses val="autoZero"/>
        <c:auto val="1"/>
        <c:lblAlgn val="ctr"/>
        <c:lblOffset val="100"/>
        <c:noMultiLvlLbl val="0"/>
      </c:catAx>
      <c:valAx>
        <c:axId val="36996527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699633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tiff>
</file>

<file path=ppt/media/image19.png>
</file>

<file path=ppt/media/image2.png>
</file>

<file path=ppt/media/image20.jpeg>
</file>

<file path=ppt/media/image21.png>
</file>

<file path=ppt/media/image22.jpe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33.png>
</file>

<file path=ppt/media/image34.png>
</file>

<file path=ppt/media/image35.tiff>
</file>

<file path=ppt/media/image36.png>
</file>

<file path=ppt/media/image37.png>
</file>

<file path=ppt/media/image38.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6/14/25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Pg</a:t>
            </a:r>
            <a:r>
              <a:rPr lang="en-US" dirty="0"/>
              <a:t> 101 in book</a:t>
            </a:r>
            <a:r>
              <a:rPr lang="en-US" baseline="0" dirty="0"/>
              <a:t> has explanation</a:t>
            </a:r>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54</a:t>
            </a:fld>
            <a:endParaRPr lang="en-US"/>
          </a:p>
        </p:txBody>
      </p:sp>
    </p:spTree>
    <p:extLst>
      <p:ext uri="{BB962C8B-B14F-4D97-AF65-F5344CB8AC3E}">
        <p14:creationId xmlns:p14="http://schemas.microsoft.com/office/powerpoint/2010/main" val="1614125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6/14/25</a:t>
            </a:fld>
            <a:endParaRPr lang="en-US"/>
          </a:p>
        </p:txBody>
      </p:sp>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sp>
        <p:nvSpPr>
          <p:cNvPr id="7"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46173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6/14/25</a:t>
            </a:fld>
            <a:endParaRPr lang="en-US"/>
          </a:p>
        </p:txBody>
      </p:sp>
      <p:sp>
        <p:nvSpPr>
          <p:cNvPr id="5" name="Footer Placeholder 4"/>
          <p:cNvSpPr>
            <a:spLocks noGrp="1"/>
          </p:cNvSpPr>
          <p:nvPr>
            <p:ph type="ftr" sz="quarter" idx="11"/>
          </p:nvPr>
        </p:nvSpPr>
        <p:spPr/>
        <p:txBody>
          <a:bodyPr/>
          <a:lstStyle/>
          <a:p>
            <a:r>
              <a:rPr lang="en-US" dirty="0"/>
              <a:t>Kwartler</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cxnSp>
        <p:nvCxnSpPr>
          <p:cNvPr id="11" name="Straight Connector 10"/>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txBox="1">
            <a:spLocks/>
          </p:cNvSpPr>
          <p:nvPr userDrawn="1"/>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2"/>
            <a:ext cx="1971675" cy="448759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47488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6/14/25</a:t>
            </a:fld>
            <a:endParaRPr lang="en-US"/>
          </a:p>
        </p:txBody>
      </p:sp>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2" name="Straight Connector 11"/>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11"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3256828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6/14/25</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1" name="Straight Connector 10"/>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8"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6/14/25</a:t>
            </a:fld>
            <a:endParaRPr lang="en-US"/>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sp>
        <p:nvSpPr>
          <p:cNvPr id="8"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4766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4766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6/14/25</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3" name="Straight Connector 12"/>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10"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37128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37128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6/14/25</a:t>
            </a:fld>
            <a:endParaRPr lang="en-US"/>
          </a:p>
        </p:txBody>
      </p:sp>
      <p:sp>
        <p:nvSpPr>
          <p:cNvPr id="8" name="Footer Placeholder 7"/>
          <p:cNvSpPr>
            <a:spLocks noGrp="1"/>
          </p:cNvSpPr>
          <p:nvPr>
            <p:ph type="ftr" sz="quarter" idx="11"/>
          </p:nvPr>
        </p:nvSpPr>
        <p:spPr/>
        <p:txBody>
          <a:bodyPr/>
          <a:lstStyle/>
          <a:p>
            <a:r>
              <a:rPr lang="en-US" dirty="0"/>
              <a:t>Kwartler</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cxnSp>
        <p:nvCxnSpPr>
          <p:cNvPr id="14" name="Straight Connector 13"/>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12" name="Slide Number Placeholder 5"/>
          <p:cNvSpPr>
            <a:spLocks noGrp="1"/>
          </p:cNvSpPr>
          <p:nvPr>
            <p:ph type="sldNum" sz="quarter" idx="12"/>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6/14/25</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1" name="Straight Connector 10"/>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8"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6/14/25</a:t>
            </a:fld>
            <a:endParaRPr lang="en-US"/>
          </a:p>
        </p:txBody>
      </p:sp>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6" name="Slide Number Placeholder 5"/>
          <p:cNvSpPr txBox="1">
            <a:spLocks/>
          </p:cNvSpPr>
          <p:nvPr userDrawn="1"/>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461420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460142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6/14/25</a:t>
            </a:fld>
            <a:endParaRPr lang="en-US"/>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3" name="Straight Connector 12"/>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451572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6"/>
            <a:ext cx="2949178" cy="4477782"/>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6/14/25</a:t>
            </a:fld>
            <a:endParaRPr lang="en-US"/>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cxnSp>
        <p:nvCxnSpPr>
          <p:cNvPr id="13" name="Straight Connector 12"/>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6/14/25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a:t>
            </a:r>
          </a:p>
        </p:txBody>
      </p:sp>
      <p:sp>
        <p:nvSpPr>
          <p:cNvPr id="8" name="Slide Number Placeholder 5"/>
          <p:cNvSpPr>
            <a:spLocks noGrp="1"/>
          </p:cNvSpPr>
          <p:nvPr>
            <p:ph type="sldNum" sz="quarter" idx="4"/>
          </p:nvPr>
        </p:nvSpPr>
        <p:spPr>
          <a:xfrm>
            <a:off x="7245743" y="6356351"/>
            <a:ext cx="857250" cy="365125"/>
          </a:xfrm>
          <a:prstGeom prst="rect">
            <a:avLst/>
          </a:prstGeom>
        </p:spPr>
        <p:txBody>
          <a:bodyPr/>
          <a:lstStyle>
            <a:lvl1pPr>
              <a:lnSpc>
                <a:spcPct val="200000"/>
              </a:lnSpc>
              <a:defRPr lang="en-US" sz="900" kern="1200" smtClean="0">
                <a:solidFill>
                  <a:schemeClr val="tx1">
                    <a:tint val="75000"/>
                  </a:schemeClr>
                </a:solidFill>
                <a:latin typeface="+mn-lt"/>
                <a:ea typeface="+mn-ea"/>
                <a:cs typeface="+mn-cs"/>
              </a:defRPr>
            </a:lvl1pPr>
          </a:lstStyle>
          <a:p>
            <a:fld id="{37290FF7-652B-4475-AEAB-8B1A5D23AE09}" type="slidenum">
              <a:rPr lang="en-US" smtClean="0"/>
              <a:pPr/>
              <a:t>‹#›</a:t>
            </a:fld>
            <a:endParaRPr lang="en-US" dirty="0"/>
          </a:p>
        </p:txBody>
      </p: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www.canalys.com/newsroom/cloud-market-share-q4-2018-and-full-year-2018" TargetMode="External"/><Relationship Id="rId2" Type="http://schemas.openxmlformats.org/officeDocument/2006/relationships/hyperlink" Target="https://www.insure.com/car-insurance/largest-auto-insurance-companies-by-market-share.html" TargetMode="External"/><Relationship Id="rId1" Type="http://schemas.openxmlformats.org/officeDocument/2006/relationships/slideLayout" Target="../slideLayouts/slideLayout6.xml"/><Relationship Id="rId5" Type="http://schemas.openxmlformats.org/officeDocument/2006/relationships/chart" Target="../charts/chart6.xml"/><Relationship Id="rId4" Type="http://schemas.openxmlformats.org/officeDocument/2006/relationships/chart" Target="../charts/chart5.xml"/></Relationships>
</file>

<file path=ppt/slides/_rels/slide1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hyperlink" Target="https://www.worlddata.info/average-income.php"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35.tif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6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65.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Text Mining &amp; NLP</a:t>
            </a:r>
            <a:br>
              <a:rPr lang="en-US" dirty="0"/>
            </a:br>
            <a:r>
              <a:rPr lang="en-US" dirty="0"/>
              <a:t>Common TM Visuals</a:t>
            </a:r>
          </a:p>
        </p:txBody>
      </p:sp>
      <p:sp>
        <p:nvSpPr>
          <p:cNvPr id="3" name="Subtitle 2"/>
          <p:cNvSpPr>
            <a:spLocks noGrp="1"/>
          </p:cNvSpPr>
          <p:nvPr>
            <p:ph type="subTitle" idx="1"/>
          </p:nvPr>
        </p:nvSpPr>
        <p:spPr/>
        <p:txBody>
          <a:bodyPr/>
          <a:lstStyle/>
          <a:p>
            <a:r>
              <a:rPr lang="en-US" dirty="0"/>
              <a:t>Ted Kwartler</a:t>
            </a:r>
          </a:p>
        </p:txBody>
      </p:sp>
      <p:sp>
        <p:nvSpPr>
          <p:cNvPr id="4" name="Date Placeholder 3"/>
          <p:cNvSpPr>
            <a:spLocks noGrp="1"/>
          </p:cNvSpPr>
          <p:nvPr>
            <p:ph type="dt" sz="half" idx="10"/>
          </p:nvPr>
        </p:nvSpPr>
        <p:spPr/>
        <p:txBody>
          <a:bodyPr/>
          <a:lstStyle/>
          <a:p>
            <a:fld id="{5738B90E-0779-4C36-915C-6F05FCD89456}" type="datetime1">
              <a:rPr lang="en-US" smtClean="0"/>
              <a:pPr/>
              <a:t>6/14/25</a:t>
            </a:fld>
            <a:endParaRPr lang="en-US"/>
          </a:p>
        </p:txBody>
      </p:sp>
      <p:sp>
        <p:nvSpPr>
          <p:cNvPr id="6" name="Footer Placeholder 5"/>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p:txBody>
          <a:bodyPr/>
          <a:lstStyle/>
          <a:p>
            <a:fld id="{37290FF7-652B-4475-AEAB-8B1A5D23AE09}" type="slidenum">
              <a:rPr lang="en-US" smtClean="0"/>
              <a:pPr/>
              <a:t>1</a:t>
            </a:fld>
            <a:endParaRPr lang="en-US"/>
          </a:p>
        </p:txBody>
      </p:sp>
      <p:cxnSp>
        <p:nvCxnSpPr>
          <p:cNvPr id="7" name="Straight Connector 6">
            <a:extLst>
              <a:ext uri="{FF2B5EF4-FFF2-40B4-BE49-F238E27FC236}">
                <a16:creationId xmlns:a16="http://schemas.microsoft.com/office/drawing/2014/main" id="{D6E0C0F2-FEDE-924C-A47A-F797AD8DDB1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C58DB39-B8C8-7345-AFAD-FCBD0E9C8B4D}"/>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2304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5D32A2-4747-4EC1-8212-CD2AC569D72E}"/>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912BA66A-B598-4C74-880F-8FB3646926A4}"/>
              </a:ext>
            </a:extLst>
          </p:cNvPr>
          <p:cNvSpPr>
            <a:spLocks noGrp="1"/>
          </p:cNvSpPr>
          <p:nvPr>
            <p:ph type="title"/>
          </p:nvPr>
        </p:nvSpPr>
        <p:spPr/>
        <p:txBody>
          <a:bodyPr/>
          <a:lstStyle/>
          <a:p>
            <a:r>
              <a:rPr lang="en-US" dirty="0" err="1"/>
              <a:t>Zipf’s</a:t>
            </a:r>
            <a:r>
              <a:rPr lang="en-US" dirty="0"/>
              <a:t> Law is observed in human behavior</a:t>
            </a:r>
          </a:p>
        </p:txBody>
      </p:sp>
      <p:sp>
        <p:nvSpPr>
          <p:cNvPr id="5" name="Footer Placeholder 4">
            <a:extLst>
              <a:ext uri="{FF2B5EF4-FFF2-40B4-BE49-F238E27FC236}">
                <a16:creationId xmlns:a16="http://schemas.microsoft.com/office/drawing/2014/main" id="{35253794-E996-4868-8202-CB70CE854E59}"/>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12524991-A1DD-4F6F-B22D-447575F982EA}"/>
              </a:ext>
            </a:extLst>
          </p:cNvPr>
          <p:cNvSpPr>
            <a:spLocks noGrp="1"/>
          </p:cNvSpPr>
          <p:nvPr>
            <p:ph type="sldNum" sz="quarter" idx="4"/>
          </p:nvPr>
        </p:nvSpPr>
        <p:spPr/>
        <p:txBody>
          <a:bodyPr/>
          <a:lstStyle/>
          <a:p>
            <a:fld id="{37290FF7-652B-4475-AEAB-8B1A5D23AE09}" type="slidenum">
              <a:rPr lang="en-US" smtClean="0"/>
              <a:t>10</a:t>
            </a:fld>
            <a:endParaRPr lang="en-US"/>
          </a:p>
        </p:txBody>
      </p:sp>
      <p:graphicFrame>
        <p:nvGraphicFramePr>
          <p:cNvPr id="6" name="Chart 5">
            <a:extLst>
              <a:ext uri="{FF2B5EF4-FFF2-40B4-BE49-F238E27FC236}">
                <a16:creationId xmlns:a16="http://schemas.microsoft.com/office/drawing/2014/main" id="{31872CF9-5105-4657-A448-B56431070689}"/>
              </a:ext>
            </a:extLst>
          </p:cNvPr>
          <p:cNvGraphicFramePr>
            <a:graphicFrameLocks/>
          </p:cNvGraphicFramePr>
          <p:nvPr>
            <p:extLst>
              <p:ext uri="{D42A27DB-BD31-4B8C-83A1-F6EECF244321}">
                <p14:modId xmlns:p14="http://schemas.microsoft.com/office/powerpoint/2010/main" val="2636735622"/>
              </p:ext>
            </p:extLst>
          </p:nvPr>
        </p:nvGraphicFramePr>
        <p:xfrm>
          <a:off x="285135" y="1866826"/>
          <a:ext cx="4166349"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a:extLst>
              <a:ext uri="{FF2B5EF4-FFF2-40B4-BE49-F238E27FC236}">
                <a16:creationId xmlns:a16="http://schemas.microsoft.com/office/drawing/2014/main" id="{99430CCE-28C5-4B42-9F1B-6EEFBF06FD81}"/>
              </a:ext>
            </a:extLst>
          </p:cNvPr>
          <p:cNvSpPr/>
          <p:nvPr/>
        </p:nvSpPr>
        <p:spPr>
          <a:xfrm>
            <a:off x="179917" y="1191335"/>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Population density often falls into this type of distribution</a:t>
            </a:r>
          </a:p>
        </p:txBody>
      </p:sp>
      <p:sp>
        <p:nvSpPr>
          <p:cNvPr id="8" name="TextBox 7">
            <a:extLst>
              <a:ext uri="{FF2B5EF4-FFF2-40B4-BE49-F238E27FC236}">
                <a16:creationId xmlns:a16="http://schemas.microsoft.com/office/drawing/2014/main" id="{F2BDF6AF-90EE-4B7B-A53D-4D976C0A68FA}"/>
              </a:ext>
            </a:extLst>
          </p:cNvPr>
          <p:cNvSpPr txBox="1"/>
          <p:nvPr/>
        </p:nvSpPr>
        <p:spPr>
          <a:xfrm flipH="1">
            <a:off x="292786" y="1465016"/>
            <a:ext cx="4166349" cy="369332"/>
          </a:xfrm>
          <a:prstGeom prst="rect">
            <a:avLst/>
          </a:prstGeom>
          <a:solidFill>
            <a:schemeClr val="accent5">
              <a:lumMod val="75000"/>
            </a:schemeClr>
          </a:solidFill>
        </p:spPr>
        <p:txBody>
          <a:bodyPr wrap="square" rtlCol="0">
            <a:spAutoFit/>
          </a:bodyPr>
          <a:lstStyle/>
          <a:p>
            <a:r>
              <a:rPr lang="en-US" dirty="0">
                <a:solidFill>
                  <a:schemeClr val="bg1"/>
                </a:solidFill>
              </a:rPr>
              <a:t>Swiss Cities</a:t>
            </a:r>
          </a:p>
        </p:txBody>
      </p:sp>
      <p:graphicFrame>
        <p:nvGraphicFramePr>
          <p:cNvPr id="9" name="Chart 8">
            <a:extLst>
              <a:ext uri="{FF2B5EF4-FFF2-40B4-BE49-F238E27FC236}">
                <a16:creationId xmlns:a16="http://schemas.microsoft.com/office/drawing/2014/main" id="{C77E2C32-B628-4375-B13A-838877BF2C02}"/>
              </a:ext>
            </a:extLst>
          </p:cNvPr>
          <p:cNvGraphicFramePr>
            <a:graphicFrameLocks/>
          </p:cNvGraphicFramePr>
          <p:nvPr>
            <p:extLst>
              <p:ext uri="{D42A27DB-BD31-4B8C-83A1-F6EECF244321}">
                <p14:modId xmlns:p14="http://schemas.microsoft.com/office/powerpoint/2010/main" val="721883974"/>
              </p:ext>
            </p:extLst>
          </p:nvPr>
        </p:nvGraphicFramePr>
        <p:xfrm>
          <a:off x="4571999" y="1897511"/>
          <a:ext cx="4392085" cy="3378650"/>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1F9D35EB-DDAD-4E92-B07D-2646799116DE}"/>
              </a:ext>
            </a:extLst>
          </p:cNvPr>
          <p:cNvSpPr txBox="1"/>
          <p:nvPr/>
        </p:nvSpPr>
        <p:spPr>
          <a:xfrm flipH="1">
            <a:off x="4571998" y="1465016"/>
            <a:ext cx="4392085" cy="369332"/>
          </a:xfrm>
          <a:prstGeom prst="rect">
            <a:avLst/>
          </a:prstGeom>
          <a:solidFill>
            <a:schemeClr val="accent5">
              <a:lumMod val="75000"/>
            </a:schemeClr>
          </a:solidFill>
        </p:spPr>
        <p:txBody>
          <a:bodyPr wrap="square" rtlCol="0">
            <a:spAutoFit/>
          </a:bodyPr>
          <a:lstStyle/>
          <a:p>
            <a:r>
              <a:rPr lang="en-US" dirty="0">
                <a:solidFill>
                  <a:schemeClr val="bg1"/>
                </a:solidFill>
              </a:rPr>
              <a:t>UK Cities</a:t>
            </a:r>
          </a:p>
        </p:txBody>
      </p:sp>
      <p:cxnSp>
        <p:nvCxnSpPr>
          <p:cNvPr id="11" name="Straight Connector 10">
            <a:extLst>
              <a:ext uri="{FF2B5EF4-FFF2-40B4-BE49-F238E27FC236}">
                <a16:creationId xmlns:a16="http://schemas.microsoft.com/office/drawing/2014/main" id="{3C1030B8-3766-624A-BCAD-4B0BFA419E09}"/>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C3C6DBB-309D-9049-AD01-6451E6157CCF}"/>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0684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3CAA6D-9B22-4025-A828-540F80A29EEA}"/>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F37AB7D3-98B7-4934-90CE-E060474AFA48}"/>
              </a:ext>
            </a:extLst>
          </p:cNvPr>
          <p:cNvSpPr>
            <a:spLocks noGrp="1"/>
          </p:cNvSpPr>
          <p:nvPr>
            <p:ph type="title"/>
          </p:nvPr>
        </p:nvSpPr>
        <p:spPr/>
        <p:txBody>
          <a:bodyPr/>
          <a:lstStyle/>
          <a:p>
            <a:r>
              <a:rPr lang="en-US" dirty="0" err="1"/>
              <a:t>Zipf’s</a:t>
            </a:r>
            <a:r>
              <a:rPr lang="en-US" dirty="0"/>
              <a:t> Law is observed in business</a:t>
            </a:r>
          </a:p>
        </p:txBody>
      </p:sp>
      <p:sp>
        <p:nvSpPr>
          <p:cNvPr id="5" name="Footer Placeholder 4">
            <a:extLst>
              <a:ext uri="{FF2B5EF4-FFF2-40B4-BE49-F238E27FC236}">
                <a16:creationId xmlns:a16="http://schemas.microsoft.com/office/drawing/2014/main" id="{B500B84D-8A02-420F-A059-837051A1BD42}"/>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7449A6EF-1CB8-497B-AFD9-B8CCDE5556A8}"/>
              </a:ext>
            </a:extLst>
          </p:cNvPr>
          <p:cNvSpPr>
            <a:spLocks noGrp="1"/>
          </p:cNvSpPr>
          <p:nvPr>
            <p:ph type="sldNum" sz="quarter" idx="4"/>
          </p:nvPr>
        </p:nvSpPr>
        <p:spPr/>
        <p:txBody>
          <a:bodyPr/>
          <a:lstStyle/>
          <a:p>
            <a:fld id="{37290FF7-652B-4475-AEAB-8B1A5D23AE09}" type="slidenum">
              <a:rPr lang="en-US" smtClean="0"/>
              <a:t>11</a:t>
            </a:fld>
            <a:endParaRPr lang="en-US"/>
          </a:p>
        </p:txBody>
      </p:sp>
      <p:sp>
        <p:nvSpPr>
          <p:cNvPr id="6" name="TextBox 5">
            <a:extLst>
              <a:ext uri="{FF2B5EF4-FFF2-40B4-BE49-F238E27FC236}">
                <a16:creationId xmlns:a16="http://schemas.microsoft.com/office/drawing/2014/main" id="{057CAD2F-D46D-42EA-945D-4E82BBA60CCC}"/>
              </a:ext>
            </a:extLst>
          </p:cNvPr>
          <p:cNvSpPr txBox="1"/>
          <p:nvPr/>
        </p:nvSpPr>
        <p:spPr>
          <a:xfrm>
            <a:off x="0" y="5964077"/>
            <a:ext cx="5482591" cy="415498"/>
          </a:xfrm>
          <a:prstGeom prst="rect">
            <a:avLst/>
          </a:prstGeom>
          <a:noFill/>
        </p:spPr>
        <p:txBody>
          <a:bodyPr wrap="none" rtlCol="0">
            <a:spAutoFit/>
          </a:bodyPr>
          <a:lstStyle/>
          <a:p>
            <a:r>
              <a:rPr lang="en-US" sz="1050" dirty="0">
                <a:hlinkClick r:id="rId2"/>
              </a:rPr>
              <a:t>https://www.insure.com/car-insurance/largest-auto-insurance-companies-by-market-share.html</a:t>
            </a:r>
            <a:endParaRPr lang="en-US" sz="1050" dirty="0"/>
          </a:p>
          <a:p>
            <a:r>
              <a:rPr lang="en-US" sz="1050" dirty="0">
                <a:hlinkClick r:id="rId3"/>
              </a:rPr>
              <a:t>https://www.canalys.com/newsroom/cloud-market-share-q4-2018-and-full-year-2018</a:t>
            </a:r>
            <a:endParaRPr lang="en-US" sz="1050" dirty="0"/>
          </a:p>
        </p:txBody>
      </p:sp>
      <p:sp>
        <p:nvSpPr>
          <p:cNvPr id="10" name="TextBox 9">
            <a:extLst>
              <a:ext uri="{FF2B5EF4-FFF2-40B4-BE49-F238E27FC236}">
                <a16:creationId xmlns:a16="http://schemas.microsoft.com/office/drawing/2014/main" id="{463081DC-3AE3-4F43-AEDB-B75090970E2C}"/>
              </a:ext>
            </a:extLst>
          </p:cNvPr>
          <p:cNvSpPr txBox="1"/>
          <p:nvPr/>
        </p:nvSpPr>
        <p:spPr>
          <a:xfrm flipH="1">
            <a:off x="208937" y="1712298"/>
            <a:ext cx="4363060" cy="369332"/>
          </a:xfrm>
          <a:prstGeom prst="rect">
            <a:avLst/>
          </a:prstGeom>
          <a:solidFill>
            <a:schemeClr val="accent5">
              <a:lumMod val="75000"/>
            </a:schemeClr>
          </a:solidFill>
        </p:spPr>
        <p:txBody>
          <a:bodyPr wrap="square" rtlCol="0">
            <a:spAutoFit/>
          </a:bodyPr>
          <a:lstStyle/>
          <a:p>
            <a:r>
              <a:rPr lang="en-US" dirty="0">
                <a:solidFill>
                  <a:schemeClr val="bg1"/>
                </a:solidFill>
              </a:rPr>
              <a:t>Insurance </a:t>
            </a:r>
            <a:r>
              <a:rPr lang="en-US" sz="1600" dirty="0">
                <a:solidFill>
                  <a:schemeClr val="bg1"/>
                </a:solidFill>
              </a:rPr>
              <a:t>- 2016 Direct Premiums Written ($)</a:t>
            </a:r>
            <a:endParaRPr lang="en-US" dirty="0">
              <a:solidFill>
                <a:schemeClr val="bg1"/>
              </a:solidFill>
            </a:endParaRPr>
          </a:p>
        </p:txBody>
      </p:sp>
      <p:sp>
        <p:nvSpPr>
          <p:cNvPr id="12" name="TextBox 11">
            <a:extLst>
              <a:ext uri="{FF2B5EF4-FFF2-40B4-BE49-F238E27FC236}">
                <a16:creationId xmlns:a16="http://schemas.microsoft.com/office/drawing/2014/main" id="{0A31F90A-215F-43E0-B2C9-11BCB424422E}"/>
              </a:ext>
            </a:extLst>
          </p:cNvPr>
          <p:cNvSpPr txBox="1"/>
          <p:nvPr/>
        </p:nvSpPr>
        <p:spPr>
          <a:xfrm flipH="1">
            <a:off x="4768714" y="1712298"/>
            <a:ext cx="4166349" cy="369332"/>
          </a:xfrm>
          <a:prstGeom prst="rect">
            <a:avLst/>
          </a:prstGeom>
          <a:solidFill>
            <a:schemeClr val="accent5">
              <a:lumMod val="75000"/>
            </a:schemeClr>
          </a:solidFill>
        </p:spPr>
        <p:txBody>
          <a:bodyPr wrap="square" rtlCol="0">
            <a:spAutoFit/>
          </a:bodyPr>
          <a:lstStyle/>
          <a:p>
            <a:r>
              <a:rPr lang="en-US" dirty="0">
                <a:solidFill>
                  <a:schemeClr val="bg1"/>
                </a:solidFill>
              </a:rPr>
              <a:t>Tech – </a:t>
            </a:r>
            <a:r>
              <a:rPr lang="en-US" sz="1600" dirty="0">
                <a:solidFill>
                  <a:schemeClr val="bg1"/>
                </a:solidFill>
              </a:rPr>
              <a:t>2018 US Cloud Compute Mkt Share  </a:t>
            </a:r>
            <a:endParaRPr lang="en-US" dirty="0">
              <a:solidFill>
                <a:schemeClr val="bg1"/>
              </a:solidFill>
            </a:endParaRPr>
          </a:p>
        </p:txBody>
      </p:sp>
      <p:sp>
        <p:nvSpPr>
          <p:cNvPr id="13" name="Rectangle 12">
            <a:extLst>
              <a:ext uri="{FF2B5EF4-FFF2-40B4-BE49-F238E27FC236}">
                <a16:creationId xmlns:a16="http://schemas.microsoft.com/office/drawing/2014/main" id="{8E57DA10-90FE-48D3-A387-2CA0E4D140D4}"/>
              </a:ext>
            </a:extLst>
          </p:cNvPr>
          <p:cNvSpPr/>
          <p:nvPr/>
        </p:nvSpPr>
        <p:spPr>
          <a:xfrm>
            <a:off x="179917" y="1237129"/>
            <a:ext cx="8784167" cy="292874"/>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Many industries become natural monopolies.  Without this natural maturing the industry is hyper competitive “Coke vs Pepsi” </a:t>
            </a:r>
          </a:p>
        </p:txBody>
      </p:sp>
      <p:graphicFrame>
        <p:nvGraphicFramePr>
          <p:cNvPr id="14" name="Chart 13"/>
          <p:cNvGraphicFramePr>
            <a:graphicFrameLocks/>
          </p:cNvGraphicFramePr>
          <p:nvPr>
            <p:extLst>
              <p:ext uri="{D42A27DB-BD31-4B8C-83A1-F6EECF244321}">
                <p14:modId xmlns:p14="http://schemas.microsoft.com/office/powerpoint/2010/main" val="2019963759"/>
              </p:ext>
            </p:extLst>
          </p:nvPr>
        </p:nvGraphicFramePr>
        <p:xfrm>
          <a:off x="0" y="2034675"/>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Chart 14"/>
          <p:cNvGraphicFramePr>
            <a:graphicFrameLocks/>
          </p:cNvGraphicFramePr>
          <p:nvPr>
            <p:extLst>
              <p:ext uri="{D42A27DB-BD31-4B8C-83A1-F6EECF244321}">
                <p14:modId xmlns:p14="http://schemas.microsoft.com/office/powerpoint/2010/main" val="635946884"/>
              </p:ext>
            </p:extLst>
          </p:nvPr>
        </p:nvGraphicFramePr>
        <p:xfrm>
          <a:off x="4572000" y="2176564"/>
          <a:ext cx="4235824" cy="2529907"/>
        </p:xfrm>
        <a:graphic>
          <a:graphicData uri="http://schemas.openxmlformats.org/drawingml/2006/chart">
            <c:chart xmlns:c="http://schemas.openxmlformats.org/drawingml/2006/chart" xmlns:r="http://schemas.openxmlformats.org/officeDocument/2006/relationships" r:id="rId5"/>
          </a:graphicData>
        </a:graphic>
      </p:graphicFrame>
      <p:cxnSp>
        <p:nvCxnSpPr>
          <p:cNvPr id="16" name="Straight Connector 15">
            <a:extLst>
              <a:ext uri="{FF2B5EF4-FFF2-40B4-BE49-F238E27FC236}">
                <a16:creationId xmlns:a16="http://schemas.microsoft.com/office/drawing/2014/main" id="{1731AC9A-7527-1B4C-B733-45D6F204A31C}"/>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9032D9B-996D-244B-87E8-98929D43E816}"/>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0083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C1C347-821A-4A53-BE6F-AA598F2BC52D}"/>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07B611A7-1CF9-40F4-B19C-B798B0C80BCC}"/>
              </a:ext>
            </a:extLst>
          </p:cNvPr>
          <p:cNvSpPr>
            <a:spLocks noGrp="1"/>
          </p:cNvSpPr>
          <p:nvPr>
            <p:ph type="title"/>
          </p:nvPr>
        </p:nvSpPr>
        <p:spPr>
          <a:xfrm>
            <a:off x="0" y="365126"/>
            <a:ext cx="9144000" cy="591477"/>
          </a:xfrm>
        </p:spPr>
        <p:txBody>
          <a:bodyPr/>
          <a:lstStyle/>
          <a:p>
            <a:r>
              <a:rPr lang="en-US" dirty="0" err="1"/>
              <a:t>Zipf’s</a:t>
            </a:r>
            <a:r>
              <a:rPr lang="en-US" dirty="0"/>
              <a:t> Law: </a:t>
            </a:r>
            <a:r>
              <a:rPr lang="en-US" sz="1600" dirty="0"/>
              <a:t>The frequency of a word is inversely related to its rank in a word frequency matrix.</a:t>
            </a:r>
            <a:br>
              <a:rPr lang="en-US" sz="1600" dirty="0"/>
            </a:br>
            <a:endParaRPr lang="en-US" dirty="0"/>
          </a:p>
        </p:txBody>
      </p:sp>
      <p:sp>
        <p:nvSpPr>
          <p:cNvPr id="4" name="Slide Number Placeholder 3">
            <a:extLst>
              <a:ext uri="{FF2B5EF4-FFF2-40B4-BE49-F238E27FC236}">
                <a16:creationId xmlns:a16="http://schemas.microsoft.com/office/drawing/2014/main" id="{DB678605-D47F-487D-B818-8649427177BA}"/>
              </a:ext>
            </a:extLst>
          </p:cNvPr>
          <p:cNvSpPr>
            <a:spLocks noGrp="1"/>
          </p:cNvSpPr>
          <p:nvPr>
            <p:ph type="sldNum" sz="quarter" idx="4"/>
          </p:nvPr>
        </p:nvSpPr>
        <p:spPr>
          <a:xfrm>
            <a:off x="6457950" y="6356351"/>
            <a:ext cx="857250" cy="365125"/>
          </a:xfrm>
        </p:spPr>
        <p:txBody>
          <a:bodyPr/>
          <a:lstStyle/>
          <a:p>
            <a:fld id="{37290FF7-652B-4475-AEAB-8B1A5D23AE09}" type="slidenum">
              <a:rPr lang="en-US" smtClean="0"/>
              <a:t>12</a:t>
            </a:fld>
            <a:endParaRPr lang="en-US"/>
          </a:p>
        </p:txBody>
      </p:sp>
      <p:sp>
        <p:nvSpPr>
          <p:cNvPr id="5" name="Footer Placeholder 4">
            <a:extLst>
              <a:ext uri="{FF2B5EF4-FFF2-40B4-BE49-F238E27FC236}">
                <a16:creationId xmlns:a16="http://schemas.microsoft.com/office/drawing/2014/main" id="{F22089D5-76B3-4F96-8A7C-A58AB148B7F5}"/>
              </a:ext>
            </a:extLst>
          </p:cNvPr>
          <p:cNvSpPr>
            <a:spLocks noGrp="1"/>
          </p:cNvSpPr>
          <p:nvPr>
            <p:ph type="ftr" sz="quarter" idx="3"/>
          </p:nvPr>
        </p:nvSpPr>
        <p:spPr/>
        <p:txBody>
          <a:bodyPr/>
          <a:lstStyle/>
          <a:p>
            <a:r>
              <a:rPr lang="en-US"/>
              <a:t>Kwartler</a:t>
            </a:r>
            <a:endParaRPr lang="en-US" dirty="0"/>
          </a:p>
        </p:txBody>
      </p:sp>
      <p:sp>
        <p:nvSpPr>
          <p:cNvPr id="6" name="Rectangle 5">
            <a:extLst>
              <a:ext uri="{FF2B5EF4-FFF2-40B4-BE49-F238E27FC236}">
                <a16:creationId xmlns:a16="http://schemas.microsoft.com/office/drawing/2014/main" id="{AE05F16E-B7E1-4316-A709-6BF9303EDE99}"/>
              </a:ext>
            </a:extLst>
          </p:cNvPr>
          <p:cNvSpPr/>
          <p:nvPr/>
        </p:nvSpPr>
        <p:spPr>
          <a:xfrm>
            <a:off x="179917" y="1262641"/>
            <a:ext cx="8784167" cy="25391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 language this means we should expect coming words to dominate.</a:t>
            </a:r>
          </a:p>
        </p:txBody>
      </p:sp>
      <p:sp>
        <p:nvSpPr>
          <p:cNvPr id="8" name="TextBox 7">
            <a:extLst>
              <a:ext uri="{FF2B5EF4-FFF2-40B4-BE49-F238E27FC236}">
                <a16:creationId xmlns:a16="http://schemas.microsoft.com/office/drawing/2014/main" id="{4FD79347-3F95-4D61-A765-8971986126DA}"/>
              </a:ext>
            </a:extLst>
          </p:cNvPr>
          <p:cNvSpPr txBox="1"/>
          <p:nvPr/>
        </p:nvSpPr>
        <p:spPr>
          <a:xfrm>
            <a:off x="459955" y="2644170"/>
            <a:ext cx="3991897" cy="1569660"/>
          </a:xfrm>
          <a:prstGeom prst="rect">
            <a:avLst/>
          </a:prstGeom>
          <a:noFill/>
        </p:spPr>
        <p:txBody>
          <a:bodyPr wrap="square" rtlCol="0">
            <a:spAutoFit/>
          </a:bodyPr>
          <a:lstStyle/>
          <a:p>
            <a:pPr marL="342900" indent="-342900">
              <a:buAutoNum type="arabicPeriod"/>
            </a:pPr>
            <a:r>
              <a:rPr lang="en-US" sz="1600" dirty="0"/>
              <a:t>Observation or Word A appears N times</a:t>
            </a:r>
          </a:p>
          <a:p>
            <a:pPr marL="342900" indent="-342900">
              <a:buAutoNum type="arabicPeriod"/>
            </a:pPr>
            <a:r>
              <a:rPr lang="en-US" sz="1600" dirty="0"/>
              <a:t>Word B is expected to appear N/2</a:t>
            </a:r>
          </a:p>
          <a:p>
            <a:pPr marL="342900" indent="-342900">
              <a:buAutoNum type="arabicPeriod"/>
            </a:pPr>
            <a:r>
              <a:rPr lang="en-US" sz="1600" dirty="0"/>
              <a:t>Word C is expected to appear N/3</a:t>
            </a:r>
          </a:p>
          <a:p>
            <a:pPr marL="342900" indent="-342900">
              <a:buAutoNum type="arabicPeriod"/>
            </a:pPr>
            <a:r>
              <a:rPr lang="en-US" sz="1600" dirty="0"/>
              <a:t>Word D is expected to appear N/4</a:t>
            </a:r>
          </a:p>
          <a:p>
            <a:pPr marL="342900" indent="-342900">
              <a:buAutoNum type="arabicPeriod"/>
            </a:pPr>
            <a:r>
              <a:rPr lang="en-US" sz="1600" dirty="0"/>
              <a:t>…</a:t>
            </a:r>
          </a:p>
          <a:p>
            <a:pPr marL="342900" indent="-342900">
              <a:buAutoNum type="arabicPeriod"/>
            </a:pPr>
            <a:r>
              <a:rPr lang="en-US" sz="1600" dirty="0"/>
              <a:t>…</a:t>
            </a:r>
          </a:p>
        </p:txBody>
      </p:sp>
      <p:sp>
        <p:nvSpPr>
          <p:cNvPr id="9" name="TextBox 8">
            <a:extLst>
              <a:ext uri="{FF2B5EF4-FFF2-40B4-BE49-F238E27FC236}">
                <a16:creationId xmlns:a16="http://schemas.microsoft.com/office/drawing/2014/main" id="{461B53F2-E7B8-45E4-87B0-2426B549AAFE}"/>
              </a:ext>
            </a:extLst>
          </p:cNvPr>
          <p:cNvSpPr txBox="1"/>
          <p:nvPr/>
        </p:nvSpPr>
        <p:spPr>
          <a:xfrm rot="16200000">
            <a:off x="-370032" y="3343501"/>
            <a:ext cx="1170833" cy="369332"/>
          </a:xfrm>
          <a:prstGeom prst="rect">
            <a:avLst/>
          </a:prstGeom>
          <a:noFill/>
        </p:spPr>
        <p:txBody>
          <a:bodyPr wrap="none" rtlCol="0">
            <a:spAutoFit/>
          </a:bodyPr>
          <a:lstStyle/>
          <a:p>
            <a:r>
              <a:rPr lang="en-US" u="sng" dirty="0"/>
              <a:t>Term Rank</a:t>
            </a:r>
          </a:p>
        </p:txBody>
      </p:sp>
      <p:sp>
        <p:nvSpPr>
          <p:cNvPr id="12" name="TextBox 11">
            <a:extLst>
              <a:ext uri="{FF2B5EF4-FFF2-40B4-BE49-F238E27FC236}">
                <a16:creationId xmlns:a16="http://schemas.microsoft.com/office/drawing/2014/main" id="{BE2300B3-1357-4B03-A779-79D15FB87EE3}"/>
              </a:ext>
            </a:extLst>
          </p:cNvPr>
          <p:cNvSpPr txBox="1"/>
          <p:nvPr/>
        </p:nvSpPr>
        <p:spPr>
          <a:xfrm>
            <a:off x="119179" y="6114626"/>
            <a:ext cx="2909771" cy="253916"/>
          </a:xfrm>
          <a:prstGeom prst="rect">
            <a:avLst/>
          </a:prstGeom>
          <a:noFill/>
        </p:spPr>
        <p:txBody>
          <a:bodyPr wrap="none" rtlCol="0">
            <a:spAutoFit/>
          </a:bodyPr>
          <a:lstStyle/>
          <a:p>
            <a:r>
              <a:rPr lang="en-US" sz="1050" dirty="0">
                <a:hlinkClick r:id="rId2"/>
              </a:rPr>
              <a:t>https://www.worlddata.info/average-income.php</a:t>
            </a:r>
            <a:endParaRPr lang="en-US" sz="1050" dirty="0"/>
          </a:p>
        </p:txBody>
      </p:sp>
      <p:graphicFrame>
        <p:nvGraphicFramePr>
          <p:cNvPr id="13" name="Chart 12">
            <a:extLst>
              <a:ext uri="{FF2B5EF4-FFF2-40B4-BE49-F238E27FC236}">
                <a16:creationId xmlns:a16="http://schemas.microsoft.com/office/drawing/2014/main" id="{8652AAF0-C231-4BF5-ACB1-A81F25076C75}"/>
              </a:ext>
            </a:extLst>
          </p:cNvPr>
          <p:cNvGraphicFramePr>
            <a:graphicFrameLocks/>
          </p:cNvGraphicFramePr>
          <p:nvPr>
            <p:extLst>
              <p:ext uri="{D42A27DB-BD31-4B8C-83A1-F6EECF244321}">
                <p14:modId xmlns:p14="http://schemas.microsoft.com/office/powerpoint/2010/main" val="1363951777"/>
              </p:ext>
            </p:extLst>
          </p:nvPr>
        </p:nvGraphicFramePr>
        <p:xfrm>
          <a:off x="4385186" y="1968886"/>
          <a:ext cx="4578893" cy="3118562"/>
        </p:xfrm>
        <a:graphic>
          <a:graphicData uri="http://schemas.openxmlformats.org/drawingml/2006/chart">
            <c:chart xmlns:c="http://schemas.openxmlformats.org/drawingml/2006/chart" xmlns:r="http://schemas.openxmlformats.org/officeDocument/2006/relationships" r:id="rId3"/>
          </a:graphicData>
        </a:graphic>
      </p:graphicFrame>
      <p:cxnSp>
        <p:nvCxnSpPr>
          <p:cNvPr id="14" name="Straight Connector 13">
            <a:extLst>
              <a:ext uri="{FF2B5EF4-FFF2-40B4-BE49-F238E27FC236}">
                <a16:creationId xmlns:a16="http://schemas.microsoft.com/office/drawing/2014/main" id="{E2492C65-9AAA-3044-A8A2-FB800E5D9F8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0FC444F-31DF-2F42-9D53-1532A366437F}"/>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1192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F061A48-CB41-4DDC-B8B9-5FFA68FF2634}"/>
              </a:ext>
            </a:extLst>
          </p:cNvPr>
          <p:cNvSpPr txBox="1">
            <a:spLocks/>
          </p:cNvSpPr>
          <p:nvPr/>
        </p:nvSpPr>
        <p:spPr>
          <a:xfrm>
            <a:off x="191729" y="136524"/>
            <a:ext cx="8760542"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800" dirty="0"/>
              <a:t>Open </a:t>
            </a:r>
            <a:r>
              <a:rPr lang="en-US" sz="2800" dirty="0" err="1"/>
              <a:t>B_Frequency_Associations.R</a:t>
            </a:r>
            <a:r>
              <a:rPr lang="en-US" sz="2800" dirty="0"/>
              <a:t> </a:t>
            </a:r>
          </a:p>
          <a:p>
            <a:r>
              <a:rPr lang="en-US" sz="2800" dirty="0"/>
              <a:t>Visualizing the WFM</a:t>
            </a:r>
          </a:p>
        </p:txBody>
      </p:sp>
      <p:sp>
        <p:nvSpPr>
          <p:cNvPr id="6" name="Date Placeholder 1">
            <a:extLst>
              <a:ext uri="{FF2B5EF4-FFF2-40B4-BE49-F238E27FC236}">
                <a16:creationId xmlns:a16="http://schemas.microsoft.com/office/drawing/2014/main" id="{A5024E83-7248-49C6-83CE-0C52F416FEF7}"/>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8" name="Footer Placeholder 5">
            <a:extLst>
              <a:ext uri="{FF2B5EF4-FFF2-40B4-BE49-F238E27FC236}">
                <a16:creationId xmlns:a16="http://schemas.microsoft.com/office/drawing/2014/main" id="{93E54B3B-632C-44FD-A3F2-BCFDAA237369}"/>
              </a:ext>
            </a:extLst>
          </p:cNvPr>
          <p:cNvSpPr>
            <a:spLocks noGrp="1"/>
          </p:cNvSpPr>
          <p:nvPr>
            <p:ph type="ftr" sz="quarter" idx="3"/>
          </p:nvPr>
        </p:nvSpPr>
        <p:spPr/>
        <p:txBody>
          <a:bodyPr/>
          <a:lstStyle/>
          <a:p>
            <a:r>
              <a:rPr lang="en-US" dirty="0"/>
              <a:t>Kwartler</a:t>
            </a:r>
          </a:p>
        </p:txBody>
      </p:sp>
      <p:sp>
        <p:nvSpPr>
          <p:cNvPr id="7" name="Slide Number Placeholder 3">
            <a:extLst>
              <a:ext uri="{FF2B5EF4-FFF2-40B4-BE49-F238E27FC236}">
                <a16:creationId xmlns:a16="http://schemas.microsoft.com/office/drawing/2014/main" id="{269E8134-5ACB-40D1-8C0C-86324C8FEF4A}"/>
              </a:ext>
            </a:extLst>
          </p:cNvPr>
          <p:cNvSpPr>
            <a:spLocks noGrp="1"/>
          </p:cNvSpPr>
          <p:nvPr>
            <p:ph type="sldNum" sz="quarter" idx="4"/>
          </p:nvPr>
        </p:nvSpPr>
        <p:spPr/>
        <p:txBody>
          <a:bodyPr/>
          <a:lstStyle/>
          <a:p>
            <a:fld id="{37290FF7-652B-4475-AEAB-8B1A5D23AE09}" type="slidenum">
              <a:rPr lang="en-US" smtClean="0"/>
              <a:t>13</a:t>
            </a:fld>
            <a:endParaRPr lang="en-US"/>
          </a:p>
        </p:txBody>
      </p:sp>
      <p:sp>
        <p:nvSpPr>
          <p:cNvPr id="10" name="Rectangle 9">
            <a:extLst>
              <a:ext uri="{FF2B5EF4-FFF2-40B4-BE49-F238E27FC236}">
                <a16:creationId xmlns:a16="http://schemas.microsoft.com/office/drawing/2014/main" id="{19F375A7-365D-4D80-BBA7-9EF1E12B6151}"/>
              </a:ext>
            </a:extLst>
          </p:cNvPr>
          <p:cNvSpPr/>
          <p:nvPr/>
        </p:nvSpPr>
        <p:spPr>
          <a:xfrm>
            <a:off x="179913" y="5759656"/>
            <a:ext cx="8784167" cy="26947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Brewdog</a:t>
            </a:r>
            <a:r>
              <a:rPr lang="en-US" dirty="0"/>
              <a:t>?!  Let’s investigate</a:t>
            </a:r>
          </a:p>
        </p:txBody>
      </p:sp>
      <p:cxnSp>
        <p:nvCxnSpPr>
          <p:cNvPr id="11" name="Straight Connector 10">
            <a:extLst>
              <a:ext uri="{FF2B5EF4-FFF2-40B4-BE49-F238E27FC236}">
                <a16:creationId xmlns:a16="http://schemas.microsoft.com/office/drawing/2014/main" id="{8D6C2681-2203-C24D-A40D-352CCAA23DEE}"/>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6C7D451-755A-8745-B3AE-6C5CD3762CE9}"/>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0CDC9F2B-E62A-6665-1E06-ACBBB2157856}"/>
              </a:ext>
            </a:extLst>
          </p:cNvPr>
          <p:cNvPicPr>
            <a:picLocks noChangeAspect="1"/>
          </p:cNvPicPr>
          <p:nvPr/>
        </p:nvPicPr>
        <p:blipFill>
          <a:blip r:embed="rId2"/>
          <a:stretch>
            <a:fillRect/>
          </a:stretch>
        </p:blipFill>
        <p:spPr>
          <a:xfrm>
            <a:off x="191729" y="1241341"/>
            <a:ext cx="8784167" cy="4354703"/>
          </a:xfrm>
          <a:prstGeom prst="rect">
            <a:avLst/>
          </a:prstGeom>
        </p:spPr>
      </p:pic>
      <p:sp>
        <p:nvSpPr>
          <p:cNvPr id="9" name="Arrow: Right 4">
            <a:extLst>
              <a:ext uri="{FF2B5EF4-FFF2-40B4-BE49-F238E27FC236}">
                <a16:creationId xmlns:a16="http://schemas.microsoft.com/office/drawing/2014/main" id="{DBD60762-D798-1AE7-30DD-E0F177B67F86}"/>
              </a:ext>
            </a:extLst>
          </p:cNvPr>
          <p:cNvSpPr/>
          <p:nvPr/>
        </p:nvSpPr>
        <p:spPr>
          <a:xfrm>
            <a:off x="87464" y="3813673"/>
            <a:ext cx="450276" cy="1222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4587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F061A48-CB41-4DDC-B8B9-5FFA68FF2634}"/>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Word Association</a:t>
            </a:r>
          </a:p>
        </p:txBody>
      </p:sp>
      <p:sp>
        <p:nvSpPr>
          <p:cNvPr id="6" name="Date Placeholder 1">
            <a:extLst>
              <a:ext uri="{FF2B5EF4-FFF2-40B4-BE49-F238E27FC236}">
                <a16:creationId xmlns:a16="http://schemas.microsoft.com/office/drawing/2014/main" id="{A5024E83-7248-49C6-83CE-0C52F416FEF7}"/>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15" name="Footer Placeholder 5">
            <a:extLst>
              <a:ext uri="{FF2B5EF4-FFF2-40B4-BE49-F238E27FC236}">
                <a16:creationId xmlns:a16="http://schemas.microsoft.com/office/drawing/2014/main" id="{FD3090C5-5CE1-4A44-97C8-EB04849527B4}"/>
              </a:ext>
            </a:extLst>
          </p:cNvPr>
          <p:cNvSpPr>
            <a:spLocks noGrp="1"/>
          </p:cNvSpPr>
          <p:nvPr>
            <p:ph type="ftr" sz="quarter" idx="3"/>
          </p:nvPr>
        </p:nvSpPr>
        <p:spPr/>
        <p:txBody>
          <a:bodyPr/>
          <a:lstStyle/>
          <a:p>
            <a:r>
              <a:rPr lang="en-US" dirty="0"/>
              <a:t>Kwartler</a:t>
            </a:r>
          </a:p>
        </p:txBody>
      </p:sp>
      <p:sp>
        <p:nvSpPr>
          <p:cNvPr id="7" name="Slide Number Placeholder 3">
            <a:extLst>
              <a:ext uri="{FF2B5EF4-FFF2-40B4-BE49-F238E27FC236}">
                <a16:creationId xmlns:a16="http://schemas.microsoft.com/office/drawing/2014/main" id="{269E8134-5ACB-40D1-8C0C-86324C8FEF4A}"/>
              </a:ext>
            </a:extLst>
          </p:cNvPr>
          <p:cNvSpPr>
            <a:spLocks noGrp="1"/>
          </p:cNvSpPr>
          <p:nvPr>
            <p:ph type="sldNum" sz="quarter" idx="4"/>
          </p:nvPr>
        </p:nvSpPr>
        <p:spPr/>
        <p:txBody>
          <a:bodyPr/>
          <a:lstStyle/>
          <a:p>
            <a:fld id="{37290FF7-652B-4475-AEAB-8B1A5D23AE09}" type="slidenum">
              <a:rPr lang="en-US" smtClean="0"/>
              <a:t>14</a:t>
            </a:fld>
            <a:endParaRPr lang="en-US"/>
          </a:p>
        </p:txBody>
      </p:sp>
      <p:sp>
        <p:nvSpPr>
          <p:cNvPr id="11" name="Rectangle 10">
            <a:extLst>
              <a:ext uri="{FF2B5EF4-FFF2-40B4-BE49-F238E27FC236}">
                <a16:creationId xmlns:a16="http://schemas.microsoft.com/office/drawing/2014/main" id="{CA5C07CD-04D0-4BD9-BE39-864FC85CDE83}"/>
              </a:ext>
            </a:extLst>
          </p:cNvPr>
          <p:cNvSpPr/>
          <p:nvPr/>
        </p:nvSpPr>
        <p:spPr>
          <a:xfrm>
            <a:off x="273153" y="4080516"/>
            <a:ext cx="8611737" cy="738664"/>
          </a:xfrm>
          <a:prstGeom prst="rect">
            <a:avLst/>
          </a:prstGeom>
          <a:solidFill>
            <a:schemeClr val="accent1"/>
          </a:solidFill>
        </p:spPr>
        <p:txBody>
          <a:bodyPr wrap="square">
            <a:spAutoFit/>
          </a:bodyPr>
          <a:lstStyle/>
          <a:p>
            <a:pPr defTabSz="457200"/>
            <a:r>
              <a:rPr lang="en-US" sz="1400" dirty="0">
                <a:solidFill>
                  <a:schemeClr val="bg1"/>
                </a:solidFill>
                <a:latin typeface="+mj-lt"/>
                <a:ea typeface="Arial Unicode MS" panose="020B0604020202020204" pitchFamily="34" charset="-128"/>
              </a:rPr>
              <a:t>Word Association uses Pearson correlation but only returns positive values.  Thus, terms can only be positively associated.  This is because there are so many terms that most everything would be negatively “correlated” in that is appears without the term you’re searching for( actually associated).  </a:t>
            </a:r>
          </a:p>
        </p:txBody>
      </p:sp>
      <p:grpSp>
        <p:nvGrpSpPr>
          <p:cNvPr id="2" name="Group 1">
            <a:extLst>
              <a:ext uri="{FF2B5EF4-FFF2-40B4-BE49-F238E27FC236}">
                <a16:creationId xmlns:a16="http://schemas.microsoft.com/office/drawing/2014/main" id="{EB6AEF77-A24C-45ED-A28A-80640EF08A83}"/>
              </a:ext>
            </a:extLst>
          </p:cNvPr>
          <p:cNvGrpSpPr/>
          <p:nvPr/>
        </p:nvGrpSpPr>
        <p:grpSpPr>
          <a:xfrm>
            <a:off x="259305" y="2499738"/>
            <a:ext cx="8611738" cy="584775"/>
            <a:chOff x="259307" y="1102102"/>
            <a:chExt cx="8611738" cy="584775"/>
          </a:xfrm>
        </p:grpSpPr>
        <p:sp>
          <p:nvSpPr>
            <p:cNvPr id="10" name="Rectangle 9">
              <a:extLst>
                <a:ext uri="{FF2B5EF4-FFF2-40B4-BE49-F238E27FC236}">
                  <a16:creationId xmlns:a16="http://schemas.microsoft.com/office/drawing/2014/main" id="{36A3BFF8-5C6D-4FAD-980D-98BA8B6D4B46}"/>
                </a:ext>
              </a:extLst>
            </p:cNvPr>
            <p:cNvSpPr/>
            <p:nvPr/>
          </p:nvSpPr>
          <p:spPr>
            <a:xfrm>
              <a:off x="259307" y="1102102"/>
              <a:ext cx="8611738" cy="584775"/>
            </a:xfrm>
            <a:prstGeom prst="rect">
              <a:avLst/>
            </a:prstGeom>
            <a:solidFill>
              <a:schemeClr val="bg1">
                <a:lumMod val="85000"/>
              </a:schemeClr>
            </a:solidFill>
          </p:spPr>
          <p:txBody>
            <a:bodyPr wrap="square">
              <a:spAutoFit/>
            </a:bodyPr>
            <a:lstStyle/>
            <a:p>
              <a:pPr defTabSz="457200"/>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Inspect word associations</a:t>
              </a:r>
            </a:p>
            <a:p>
              <a:pPr defTabSz="457200"/>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associations&lt;-</a:t>
              </a:r>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findAssocs</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txtDTMa</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never</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0.30)</a:t>
              </a:r>
            </a:p>
          </p:txBody>
        </p:sp>
        <p:sp>
          <p:nvSpPr>
            <p:cNvPr id="12" name="Oval 11">
              <a:extLst>
                <a:ext uri="{FF2B5EF4-FFF2-40B4-BE49-F238E27FC236}">
                  <a16:creationId xmlns:a16="http://schemas.microsoft.com/office/drawing/2014/main" id="{C57E16E0-0E42-427E-A641-3FD778FEFA8D}"/>
                </a:ext>
              </a:extLst>
            </p:cNvPr>
            <p:cNvSpPr/>
            <p:nvPr/>
          </p:nvSpPr>
          <p:spPr>
            <a:xfrm>
              <a:off x="4105701" y="1317234"/>
              <a:ext cx="973540" cy="369058"/>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D7A7185D-FC3A-4F10-8DE7-174F92904FA2}"/>
              </a:ext>
            </a:extLst>
          </p:cNvPr>
          <p:cNvSpPr txBox="1"/>
          <p:nvPr/>
        </p:nvSpPr>
        <p:spPr>
          <a:xfrm>
            <a:off x="259306" y="1319240"/>
            <a:ext cx="8611737" cy="584775"/>
          </a:xfrm>
          <a:prstGeom prst="rect">
            <a:avLst/>
          </a:prstGeom>
          <a:solidFill>
            <a:schemeClr val="accent3"/>
          </a:solidFill>
        </p:spPr>
        <p:txBody>
          <a:bodyPr wrap="square" rtlCol="0">
            <a:spAutoFit/>
          </a:bodyPr>
          <a:lstStyle/>
          <a:p>
            <a:pPr defTabSz="457200"/>
            <a:r>
              <a:rPr lang="en-US" sz="1600" kern="1200" dirty="0">
                <a:solidFill>
                  <a:prstClr val="white"/>
                </a:solidFill>
                <a:latin typeface="+mj-lt"/>
                <a:ea typeface="Arial Unicode MS" panose="020B0604020202020204" pitchFamily="34" charset="-128"/>
                <a:cs typeface="Arial Unicode MS" panose="020B0604020202020204" pitchFamily="34" charset="-128"/>
              </a:rPr>
              <a:t>Tuning Parameter: Adjust 0.30  to get the terms that are associated/correlated .30 or more with the unexpected term term</a:t>
            </a:r>
            <a:r>
              <a:rPr lang="en-US" sz="1600" dirty="0">
                <a:solidFill>
                  <a:prstClr val="white"/>
                </a:solidFill>
                <a:latin typeface="+mj-lt"/>
                <a:ea typeface="Arial Unicode MS" panose="020B0604020202020204" pitchFamily="34" charset="-128"/>
                <a:cs typeface="Arial Unicode MS" panose="020B0604020202020204" pitchFamily="34" charset="-128"/>
              </a:rPr>
              <a:t>s.</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sp>
        <p:nvSpPr>
          <p:cNvPr id="4" name="TextBox 3">
            <a:extLst>
              <a:ext uri="{FF2B5EF4-FFF2-40B4-BE49-F238E27FC236}">
                <a16:creationId xmlns:a16="http://schemas.microsoft.com/office/drawing/2014/main" id="{DFD4763B-7D08-4C14-A8ED-25C6AD97BD71}"/>
              </a:ext>
            </a:extLst>
          </p:cNvPr>
          <p:cNvSpPr txBox="1"/>
          <p:nvPr/>
        </p:nvSpPr>
        <p:spPr>
          <a:xfrm>
            <a:off x="0" y="3034780"/>
            <a:ext cx="8684237" cy="369332"/>
          </a:xfrm>
          <a:prstGeom prst="rect">
            <a:avLst/>
          </a:prstGeom>
          <a:noFill/>
        </p:spPr>
        <p:txBody>
          <a:bodyPr wrap="none" rtlCol="0">
            <a:spAutoFit/>
          </a:bodyPr>
          <a:lstStyle/>
          <a:p>
            <a:r>
              <a:rPr lang="en-US" i="1" dirty="0"/>
              <a:t>Any word that appears at least 30% of the time with “never” in  document will be returned.</a:t>
            </a:r>
          </a:p>
        </p:txBody>
      </p:sp>
      <p:cxnSp>
        <p:nvCxnSpPr>
          <p:cNvPr id="14" name="Straight Connector 13">
            <a:extLst>
              <a:ext uri="{FF2B5EF4-FFF2-40B4-BE49-F238E27FC236}">
                <a16:creationId xmlns:a16="http://schemas.microsoft.com/office/drawing/2014/main" id="{2C3D6179-EE5A-904E-9A8E-9DC0233554D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3884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F061A48-CB41-4DDC-B8B9-5FFA68FF2634}"/>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Word Association to plot</a:t>
            </a:r>
          </a:p>
        </p:txBody>
      </p:sp>
      <p:sp>
        <p:nvSpPr>
          <p:cNvPr id="6" name="Date Placeholder 1">
            <a:extLst>
              <a:ext uri="{FF2B5EF4-FFF2-40B4-BE49-F238E27FC236}">
                <a16:creationId xmlns:a16="http://schemas.microsoft.com/office/drawing/2014/main" id="{A5024E83-7248-49C6-83CE-0C52F416FEF7}"/>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15" name="Footer Placeholder 5">
            <a:extLst>
              <a:ext uri="{FF2B5EF4-FFF2-40B4-BE49-F238E27FC236}">
                <a16:creationId xmlns:a16="http://schemas.microsoft.com/office/drawing/2014/main" id="{FD3090C5-5CE1-4A44-97C8-EB04849527B4}"/>
              </a:ext>
            </a:extLst>
          </p:cNvPr>
          <p:cNvSpPr>
            <a:spLocks noGrp="1"/>
          </p:cNvSpPr>
          <p:nvPr>
            <p:ph type="ftr" sz="quarter" idx="3"/>
          </p:nvPr>
        </p:nvSpPr>
        <p:spPr/>
        <p:txBody>
          <a:bodyPr/>
          <a:lstStyle/>
          <a:p>
            <a:r>
              <a:rPr lang="en-US" dirty="0"/>
              <a:t>Kwartler</a:t>
            </a:r>
          </a:p>
        </p:txBody>
      </p:sp>
      <p:sp>
        <p:nvSpPr>
          <p:cNvPr id="7" name="Slide Number Placeholder 3">
            <a:extLst>
              <a:ext uri="{FF2B5EF4-FFF2-40B4-BE49-F238E27FC236}">
                <a16:creationId xmlns:a16="http://schemas.microsoft.com/office/drawing/2014/main" id="{269E8134-5ACB-40D1-8C0C-86324C8FEF4A}"/>
              </a:ext>
            </a:extLst>
          </p:cNvPr>
          <p:cNvSpPr>
            <a:spLocks noGrp="1"/>
          </p:cNvSpPr>
          <p:nvPr>
            <p:ph type="sldNum" sz="quarter" idx="4"/>
          </p:nvPr>
        </p:nvSpPr>
        <p:spPr/>
        <p:txBody>
          <a:bodyPr/>
          <a:lstStyle/>
          <a:p>
            <a:fld id="{37290FF7-652B-4475-AEAB-8B1A5D23AE09}" type="slidenum">
              <a:rPr lang="en-US" smtClean="0"/>
              <a:t>15</a:t>
            </a:fld>
            <a:endParaRPr lang="en-US"/>
          </a:p>
        </p:txBody>
      </p:sp>
      <p:sp>
        <p:nvSpPr>
          <p:cNvPr id="10" name="Rectangle 9">
            <a:extLst>
              <a:ext uri="{FF2B5EF4-FFF2-40B4-BE49-F238E27FC236}">
                <a16:creationId xmlns:a16="http://schemas.microsoft.com/office/drawing/2014/main" id="{36A3BFF8-5C6D-4FAD-980D-98BA8B6D4B46}"/>
              </a:ext>
            </a:extLst>
          </p:cNvPr>
          <p:cNvSpPr/>
          <p:nvPr/>
        </p:nvSpPr>
        <p:spPr>
          <a:xfrm>
            <a:off x="266131" y="1859185"/>
            <a:ext cx="8611738" cy="2800767"/>
          </a:xfrm>
          <a:prstGeom prst="rect">
            <a:avLst/>
          </a:prstGeom>
          <a:solidFill>
            <a:schemeClr val="bg1">
              <a:lumMod val="85000"/>
            </a:schemeClr>
          </a:solidFill>
        </p:spPr>
        <p:txBody>
          <a:bodyPr wrap="square">
            <a:spAutoFit/>
          </a:bodyPr>
          <a:lstStyle/>
          <a:p>
            <a:pPr defTabSz="457200"/>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Make a dot plot</a:t>
            </a:r>
          </a:p>
          <a:p>
            <a:pPr defTabSz="457200"/>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assocDF</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&lt;- </a:t>
            </a:r>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data.frame</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(terms=names(associations[[1]]),</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value=</a:t>
            </a:r>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unlist</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(associations))</a:t>
            </a:r>
          </a:p>
          <a:p>
            <a:pPr defTabSz="457200"/>
            <a:endPar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a:p>
            <a:pPr defTabSz="457200"/>
            <a:r>
              <a:rPr lang="en-US" sz="1600" dirty="0" err="1">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assocDF$</a:t>
            </a:r>
            <a:r>
              <a:rPr lang="en-US" sz="1600" kern="1200" dirty="0" err="1">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terms</a:t>
            </a:r>
            <a:r>
              <a:rPr lang="en-US" sz="1600" kern="1200" dirty="0">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 &lt;- factor(</a:t>
            </a:r>
            <a:r>
              <a:rPr lang="en-US" sz="1600" dirty="0" err="1">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assocDF</a:t>
            </a:r>
            <a:r>
              <a:rPr lang="en-US" sz="1600" dirty="0">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 </a:t>
            </a:r>
            <a:r>
              <a:rPr lang="en-US" sz="1600" kern="1200" dirty="0">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$terms, levels=</a:t>
            </a:r>
            <a:r>
              <a:rPr lang="en-US" sz="1600" dirty="0">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 </a:t>
            </a:r>
            <a:r>
              <a:rPr lang="en-US" sz="1600" dirty="0" err="1">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assocDF</a:t>
            </a:r>
            <a:r>
              <a:rPr lang="en-US" sz="1600" dirty="0">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 </a:t>
            </a:r>
            <a:r>
              <a:rPr lang="en-US" sz="1600" kern="1200" dirty="0">
                <a:solidFill>
                  <a:schemeClr val="accent1">
                    <a:lumMod val="60000"/>
                    <a:lumOff val="40000"/>
                  </a:schemeClr>
                </a:solidFill>
                <a:latin typeface="Consolas" panose="020B0609020204030204" pitchFamily="49" charset="0"/>
                <a:ea typeface="Arial Unicode MS" panose="020B0604020202020204" pitchFamily="34" charset="-128"/>
                <a:cs typeface="Consolas" panose="020B0609020204030204" pitchFamily="49" charset="0"/>
              </a:rPr>
              <a:t>$terms)</a:t>
            </a:r>
          </a:p>
          <a:p>
            <a:pPr defTabSz="457200"/>
            <a:endPar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a:p>
            <a:pPr defTabSz="457200"/>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ggplot</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assocDF</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aes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(y=terms)) +  </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geom_point</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aes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(x=value), data=</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assocDF</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col='#c00c00') +  </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theme_gdocs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 </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geom_text</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aes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(x=</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value,label</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=value), </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colour</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="red",</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hjust</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="inward",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vjust</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="inward" , size=3)</a:t>
            </a:r>
            <a:endPar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p:txBody>
      </p:sp>
      <p:sp>
        <p:nvSpPr>
          <p:cNvPr id="14" name="Rectangle 13">
            <a:extLst>
              <a:ext uri="{FF2B5EF4-FFF2-40B4-BE49-F238E27FC236}">
                <a16:creationId xmlns:a16="http://schemas.microsoft.com/office/drawing/2014/main" id="{6247FB40-E1FC-465B-8AC4-135E069F6E7A}"/>
              </a:ext>
            </a:extLst>
          </p:cNvPr>
          <p:cNvSpPr/>
          <p:nvPr/>
        </p:nvSpPr>
        <p:spPr>
          <a:xfrm>
            <a:off x="179917" y="1302982"/>
            <a:ext cx="8784167" cy="25391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Changing terms into factors lets ggplot2 order them</a:t>
            </a:r>
          </a:p>
        </p:txBody>
      </p:sp>
      <p:cxnSp>
        <p:nvCxnSpPr>
          <p:cNvPr id="8" name="Straight Connector 7">
            <a:extLst>
              <a:ext uri="{FF2B5EF4-FFF2-40B4-BE49-F238E27FC236}">
                <a16:creationId xmlns:a16="http://schemas.microsoft.com/office/drawing/2014/main" id="{A68C1A0A-774F-F241-8E78-4A40880FBE3D}"/>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AF2C155-BC5D-784A-A2F0-7EA366D1C884}"/>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8721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210D5C-D4DA-42F2-9C4A-993DFC77B30A}"/>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82C34DE6-46FB-47F0-9733-C3D27E997C9C}"/>
              </a:ext>
            </a:extLst>
          </p:cNvPr>
          <p:cNvSpPr>
            <a:spLocks noGrp="1"/>
          </p:cNvSpPr>
          <p:nvPr>
            <p:ph type="title"/>
          </p:nvPr>
        </p:nvSpPr>
        <p:spPr>
          <a:xfrm>
            <a:off x="628650" y="112873"/>
            <a:ext cx="7886700" cy="591477"/>
          </a:xfrm>
        </p:spPr>
        <p:txBody>
          <a:bodyPr/>
          <a:lstStyle/>
          <a:p>
            <a:r>
              <a:rPr lang="en-US" sz="3200" dirty="0"/>
              <a:t>Back to </a:t>
            </a:r>
            <a:r>
              <a:rPr lang="en-US" sz="3200" dirty="0" err="1"/>
              <a:t>B_Frequency_Associations.R</a:t>
            </a:r>
            <a:r>
              <a:rPr lang="en-US" sz="3200" dirty="0"/>
              <a:t> </a:t>
            </a:r>
          </a:p>
        </p:txBody>
      </p:sp>
      <p:sp>
        <p:nvSpPr>
          <p:cNvPr id="6" name="Footer Placeholder 5">
            <a:extLst>
              <a:ext uri="{FF2B5EF4-FFF2-40B4-BE49-F238E27FC236}">
                <a16:creationId xmlns:a16="http://schemas.microsoft.com/office/drawing/2014/main" id="{9AEE3B0A-243D-4D84-82C8-9D7223818081}"/>
              </a:ext>
            </a:extLst>
          </p:cNvPr>
          <p:cNvSpPr>
            <a:spLocks noGrp="1"/>
          </p:cNvSpPr>
          <p:nvPr>
            <p:ph type="ftr" sz="quarter" idx="3"/>
          </p:nvPr>
        </p:nvSpPr>
        <p:spPr/>
        <p:txBody>
          <a:bodyPr/>
          <a:lstStyle/>
          <a:p>
            <a:r>
              <a:rPr lang="en-US" dirty="0"/>
              <a:t>Kwartler </a:t>
            </a:r>
          </a:p>
        </p:txBody>
      </p:sp>
      <p:sp>
        <p:nvSpPr>
          <p:cNvPr id="4" name="Slide Number Placeholder 3">
            <a:extLst>
              <a:ext uri="{FF2B5EF4-FFF2-40B4-BE49-F238E27FC236}">
                <a16:creationId xmlns:a16="http://schemas.microsoft.com/office/drawing/2014/main" id="{DE6123B4-98F7-4DC5-97DE-E4E470717960}"/>
              </a:ext>
            </a:extLst>
          </p:cNvPr>
          <p:cNvSpPr>
            <a:spLocks noGrp="1"/>
          </p:cNvSpPr>
          <p:nvPr>
            <p:ph type="sldNum" sz="quarter" idx="4"/>
          </p:nvPr>
        </p:nvSpPr>
        <p:spPr/>
        <p:txBody>
          <a:bodyPr/>
          <a:lstStyle/>
          <a:p>
            <a:fld id="{37290FF7-652B-4475-AEAB-8B1A5D23AE09}" type="slidenum">
              <a:rPr lang="en-US" smtClean="0"/>
              <a:t>16</a:t>
            </a:fld>
            <a:endParaRPr lang="en-US"/>
          </a:p>
        </p:txBody>
      </p:sp>
      <p:sp>
        <p:nvSpPr>
          <p:cNvPr id="9" name="TextBox 8">
            <a:extLst>
              <a:ext uri="{FF2B5EF4-FFF2-40B4-BE49-F238E27FC236}">
                <a16:creationId xmlns:a16="http://schemas.microsoft.com/office/drawing/2014/main" id="{0D38C65D-DB44-46A4-800F-3896BD9C6EA5}"/>
              </a:ext>
            </a:extLst>
          </p:cNvPr>
          <p:cNvSpPr txBox="1"/>
          <p:nvPr/>
        </p:nvSpPr>
        <p:spPr>
          <a:xfrm>
            <a:off x="266085" y="639207"/>
            <a:ext cx="8249265" cy="338554"/>
          </a:xfrm>
          <a:prstGeom prst="rect">
            <a:avLst/>
          </a:prstGeom>
          <a:solidFill>
            <a:schemeClr val="accent3"/>
          </a:solidFill>
        </p:spPr>
        <p:txBody>
          <a:bodyPr wrap="square" rtlCol="0">
            <a:spAutoFit/>
          </a:bodyPr>
          <a:lstStyle/>
          <a:p>
            <a:pPr defTabSz="457200"/>
            <a:r>
              <a:rPr lang="en-US" sz="1600" kern="1200" dirty="0">
                <a:solidFill>
                  <a:prstClr val="white"/>
                </a:solidFill>
                <a:latin typeface="+mj-lt"/>
                <a:ea typeface="Arial Unicode MS" panose="020B0604020202020204" pitchFamily="34" charset="-128"/>
                <a:cs typeface="Arial Unicode MS" panose="020B0604020202020204" pitchFamily="34" charset="-128"/>
              </a:rPr>
              <a:t>“received” &amp; “sent” have the highest word association with “never”</a:t>
            </a:r>
          </a:p>
        </p:txBody>
      </p:sp>
      <p:cxnSp>
        <p:nvCxnSpPr>
          <p:cNvPr id="13" name="Straight Connector 12">
            <a:extLst>
              <a:ext uri="{FF2B5EF4-FFF2-40B4-BE49-F238E27FC236}">
                <a16:creationId xmlns:a16="http://schemas.microsoft.com/office/drawing/2014/main" id="{F80EB2F3-9756-4E4E-8856-E88DF8B5B7D1}"/>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E29A8BF1-9A2B-9414-65F8-7790031B9F7C}"/>
              </a:ext>
            </a:extLst>
          </p:cNvPr>
          <p:cNvPicPr>
            <a:picLocks noChangeAspect="1"/>
          </p:cNvPicPr>
          <p:nvPr/>
        </p:nvPicPr>
        <p:blipFill>
          <a:blip r:embed="rId2"/>
          <a:stretch>
            <a:fillRect/>
          </a:stretch>
        </p:blipFill>
        <p:spPr>
          <a:xfrm>
            <a:off x="266085" y="1126913"/>
            <a:ext cx="7265395" cy="3604729"/>
          </a:xfrm>
          <a:prstGeom prst="rect">
            <a:avLst/>
          </a:prstGeom>
        </p:spPr>
      </p:pic>
      <p:sp>
        <p:nvSpPr>
          <p:cNvPr id="8" name="TextBox 7">
            <a:extLst>
              <a:ext uri="{FF2B5EF4-FFF2-40B4-BE49-F238E27FC236}">
                <a16:creationId xmlns:a16="http://schemas.microsoft.com/office/drawing/2014/main" id="{B32437E3-8862-1327-7E86-8F064D73294A}"/>
              </a:ext>
            </a:extLst>
          </p:cNvPr>
          <p:cNvSpPr txBox="1"/>
          <p:nvPr/>
        </p:nvSpPr>
        <p:spPr>
          <a:xfrm>
            <a:off x="408973" y="5013557"/>
            <a:ext cx="8697947" cy="584775"/>
          </a:xfrm>
          <a:prstGeom prst="rect">
            <a:avLst/>
          </a:prstGeom>
          <a:noFill/>
        </p:spPr>
        <p:txBody>
          <a:bodyPr wrap="square">
            <a:spAutoFit/>
          </a:bodyPr>
          <a:lstStyle/>
          <a:p>
            <a:r>
              <a:rPr lang="en-US" sz="1600" dirty="0">
                <a:latin typeface="Consolas" panose="020B0609020204030204" pitchFamily="49" charset="0"/>
                <a:cs typeface="Consolas" panose="020B0609020204030204" pitchFamily="49" charset="0"/>
              </a:rPr>
              <a:t>grep("never.*</a:t>
            </a:r>
            <a:r>
              <a:rPr lang="en-US" sz="1600" dirty="0" err="1">
                <a:latin typeface="Consolas" panose="020B0609020204030204" pitchFamily="49" charset="0"/>
                <a:cs typeface="Consolas" panose="020B0609020204030204" pitchFamily="49" charset="0"/>
              </a:rPr>
              <a:t>received|received</a:t>
            </a:r>
            <a:r>
              <a:rPr lang="en-US" sz="1600" dirty="0">
                <a:latin typeface="Consolas" panose="020B0609020204030204" pitchFamily="49" charset="0"/>
                <a:cs typeface="Consolas" panose="020B0609020204030204" pitchFamily="49" charset="0"/>
              </a:rPr>
              <a:t>.*never", </a:t>
            </a:r>
            <a:r>
              <a:rPr lang="en-US" sz="1600" dirty="0" err="1">
                <a:latin typeface="Consolas" panose="020B0609020204030204" pitchFamily="49" charset="0"/>
                <a:cs typeface="Consolas" panose="020B0609020204030204" pitchFamily="49" charset="0"/>
              </a:rPr>
              <a:t>text$Consumer.complaint.narrative</a:t>
            </a:r>
            <a:r>
              <a:rPr lang="en-US" sz="1600" dirty="0">
                <a:latin typeface="Consolas" panose="020B0609020204030204" pitchFamily="49" charset="0"/>
                <a:cs typeface="Consolas" panose="020B0609020204030204" pitchFamily="49" charset="0"/>
              </a:rPr>
              <a:t>)</a:t>
            </a:r>
          </a:p>
          <a:p>
            <a:r>
              <a:rPr lang="en-US" sz="1600" dirty="0" err="1">
                <a:latin typeface="Consolas" panose="020B0609020204030204" pitchFamily="49" charset="0"/>
                <a:cs typeface="Consolas" panose="020B0609020204030204" pitchFamily="49" charset="0"/>
              </a:rPr>
              <a:t>text$Consumer.complaint.narrative</a:t>
            </a:r>
            <a:r>
              <a:rPr lang="en-US" sz="1600" dirty="0">
                <a:latin typeface="Consolas" panose="020B0609020204030204" pitchFamily="49" charset="0"/>
                <a:cs typeface="Consolas" panose="020B0609020204030204" pitchFamily="49" charset="0"/>
              </a:rPr>
              <a:t>[</a:t>
            </a:r>
            <a:r>
              <a:rPr lang="en-US" sz="1600" dirty="0" err="1">
                <a:latin typeface="Consolas" panose="020B0609020204030204" pitchFamily="49" charset="0"/>
                <a:cs typeface="Consolas" panose="020B0609020204030204" pitchFamily="49" charset="0"/>
              </a:rPr>
              <a:t>matches_never_received</a:t>
            </a:r>
            <a:r>
              <a:rPr lang="en-US" sz="1600" dirty="0">
                <a:latin typeface="Consolas" panose="020B0609020204030204" pitchFamily="49" charset="0"/>
                <a:cs typeface="Consolas" panose="020B0609020204030204" pitchFamily="49" charset="0"/>
              </a:rPr>
              <a:t>[3]]</a:t>
            </a:r>
          </a:p>
        </p:txBody>
      </p:sp>
      <p:pic>
        <p:nvPicPr>
          <p:cNvPr id="10" name="Picture 9">
            <a:extLst>
              <a:ext uri="{FF2B5EF4-FFF2-40B4-BE49-F238E27FC236}">
                <a16:creationId xmlns:a16="http://schemas.microsoft.com/office/drawing/2014/main" id="{F3F4899B-86AE-ED7B-5850-B3DF834DD16C}"/>
              </a:ext>
            </a:extLst>
          </p:cNvPr>
          <p:cNvPicPr>
            <a:picLocks noChangeAspect="1"/>
          </p:cNvPicPr>
          <p:nvPr/>
        </p:nvPicPr>
        <p:blipFill>
          <a:blip r:embed="rId3"/>
          <a:stretch>
            <a:fillRect/>
          </a:stretch>
        </p:blipFill>
        <p:spPr>
          <a:xfrm>
            <a:off x="408973" y="5598332"/>
            <a:ext cx="7772400" cy="476104"/>
          </a:xfrm>
          <a:prstGeom prst="rect">
            <a:avLst/>
          </a:prstGeom>
        </p:spPr>
      </p:pic>
      <p:sp>
        <p:nvSpPr>
          <p:cNvPr id="14" name="Rectangle 13">
            <a:extLst>
              <a:ext uri="{FF2B5EF4-FFF2-40B4-BE49-F238E27FC236}">
                <a16:creationId xmlns:a16="http://schemas.microsoft.com/office/drawing/2014/main" id="{1BC8D719-ACBF-3F5B-BD38-EAA2235452A0}"/>
              </a:ext>
            </a:extLst>
          </p:cNvPr>
          <p:cNvSpPr/>
          <p:nvPr/>
        </p:nvSpPr>
        <p:spPr>
          <a:xfrm>
            <a:off x="5239910" y="5904100"/>
            <a:ext cx="1558453" cy="193534"/>
          </a:xfrm>
          <a:prstGeom prst="rect">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05994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A1E927-42A1-4F18-98B4-B2286686F93B}"/>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a:extLst>
              <a:ext uri="{FF2B5EF4-FFF2-40B4-BE49-F238E27FC236}">
                <a16:creationId xmlns:a16="http://schemas.microsoft.com/office/drawing/2014/main" id="{9E9892C0-018C-4DD0-97A5-7FC4FD6EB37D}"/>
              </a:ext>
            </a:extLst>
          </p:cNvPr>
          <p:cNvSpPr>
            <a:spLocks noGrp="1"/>
          </p:cNvSpPr>
          <p:nvPr>
            <p:ph type="title"/>
          </p:nvPr>
        </p:nvSpPr>
        <p:spPr/>
        <p:txBody>
          <a:bodyPr/>
          <a:lstStyle/>
          <a:p>
            <a:r>
              <a:rPr lang="en-US"/>
              <a:t>Association is NOT frequency.</a:t>
            </a:r>
            <a:endParaRPr lang="en-US" dirty="0"/>
          </a:p>
        </p:txBody>
      </p:sp>
      <p:sp>
        <p:nvSpPr>
          <p:cNvPr id="5" name="Footer Placeholder 4">
            <a:extLst>
              <a:ext uri="{FF2B5EF4-FFF2-40B4-BE49-F238E27FC236}">
                <a16:creationId xmlns:a16="http://schemas.microsoft.com/office/drawing/2014/main" id="{5A2500E2-DA47-4E11-95C9-97ABE6F857AD}"/>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630852DE-7F9F-4D93-B347-B6A4CEFF2F31}"/>
              </a:ext>
            </a:extLst>
          </p:cNvPr>
          <p:cNvSpPr>
            <a:spLocks noGrp="1"/>
          </p:cNvSpPr>
          <p:nvPr>
            <p:ph type="sldNum" sz="quarter" idx="4"/>
          </p:nvPr>
        </p:nvSpPr>
        <p:spPr/>
        <p:txBody>
          <a:bodyPr/>
          <a:lstStyle/>
          <a:p>
            <a:fld id="{37290FF7-652B-4475-AEAB-8B1A5D23AE09}" type="slidenum">
              <a:rPr lang="en-US" smtClean="0"/>
              <a:pPr/>
              <a:t>17</a:t>
            </a:fld>
            <a:endParaRPr lang="en-US"/>
          </a:p>
        </p:txBody>
      </p:sp>
      <p:pic>
        <p:nvPicPr>
          <p:cNvPr id="2050" name="Picture 2" descr="Image result for trap meme">
            <a:extLst>
              <a:ext uri="{FF2B5EF4-FFF2-40B4-BE49-F238E27FC236}">
                <a16:creationId xmlns:a16="http://schemas.microsoft.com/office/drawing/2014/main" id="{EDF7E365-FED3-4323-966C-BAFC885B13B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650" y="2046954"/>
            <a:ext cx="4257368" cy="239477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816C205-326A-44F0-9783-879DB3FC3CCD}"/>
              </a:ext>
            </a:extLst>
          </p:cNvPr>
          <p:cNvSpPr txBox="1"/>
          <p:nvPr/>
        </p:nvSpPr>
        <p:spPr>
          <a:xfrm>
            <a:off x="5126600" y="2046954"/>
            <a:ext cx="3519949" cy="923330"/>
          </a:xfrm>
          <a:prstGeom prst="rect">
            <a:avLst/>
          </a:prstGeom>
          <a:noFill/>
        </p:spPr>
        <p:txBody>
          <a:bodyPr wrap="square" rtlCol="0">
            <a:spAutoFit/>
          </a:bodyPr>
          <a:lstStyle/>
          <a:p>
            <a:pPr marL="285750" indent="-285750">
              <a:buFont typeface="Arial" panose="020B0604020202020204" pitchFamily="34" charset="0"/>
              <a:buChar char="•"/>
            </a:pPr>
            <a:r>
              <a:rPr lang="en-US" dirty="0"/>
              <a:t>“never” appears 929 times</a:t>
            </a:r>
          </a:p>
          <a:p>
            <a:pPr marL="285750" indent="-285750">
              <a:buFont typeface="Arial" panose="020B0604020202020204" pitchFamily="34" charset="0"/>
              <a:buChar char="•"/>
            </a:pPr>
            <a:r>
              <a:rPr lang="en-US" dirty="0"/>
              <a:t>“received” is the most associated term</a:t>
            </a:r>
          </a:p>
        </p:txBody>
      </p:sp>
      <p:sp>
        <p:nvSpPr>
          <p:cNvPr id="7" name="Rectangle 6">
            <a:extLst>
              <a:ext uri="{FF2B5EF4-FFF2-40B4-BE49-F238E27FC236}">
                <a16:creationId xmlns:a16="http://schemas.microsoft.com/office/drawing/2014/main" id="{9948CBF8-7AD5-452D-AE91-266CDE3F3E88}"/>
              </a:ext>
            </a:extLst>
          </p:cNvPr>
          <p:cNvSpPr/>
          <p:nvPr/>
        </p:nvSpPr>
        <p:spPr>
          <a:xfrm>
            <a:off x="5201265" y="3244339"/>
            <a:ext cx="3086100" cy="17331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“received” appears 1252 times.  So Received is more frequent but association merely states when “never” appears it is highly correlated with “received”</a:t>
            </a:r>
          </a:p>
        </p:txBody>
      </p:sp>
      <p:cxnSp>
        <p:nvCxnSpPr>
          <p:cNvPr id="10" name="Straight Connector 9">
            <a:extLst>
              <a:ext uri="{FF2B5EF4-FFF2-40B4-BE49-F238E27FC236}">
                <a16:creationId xmlns:a16="http://schemas.microsoft.com/office/drawing/2014/main" id="{2AF50721-4658-F94D-A1CB-0E9CB433E144}"/>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834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F061A48-CB41-4DDC-B8B9-5FFA68FF2634}"/>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Dendrograms</a:t>
            </a:r>
            <a:r>
              <a:rPr lang="en-US" dirty="0"/>
              <a:t>: Hierarchical Clusters</a:t>
            </a:r>
          </a:p>
        </p:txBody>
      </p:sp>
      <p:sp>
        <p:nvSpPr>
          <p:cNvPr id="6" name="Date Placeholder 1">
            <a:extLst>
              <a:ext uri="{FF2B5EF4-FFF2-40B4-BE49-F238E27FC236}">
                <a16:creationId xmlns:a16="http://schemas.microsoft.com/office/drawing/2014/main" id="{A5024E83-7248-49C6-83CE-0C52F416FEF7}"/>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9" name="Footer Placeholder 5">
            <a:extLst>
              <a:ext uri="{FF2B5EF4-FFF2-40B4-BE49-F238E27FC236}">
                <a16:creationId xmlns:a16="http://schemas.microsoft.com/office/drawing/2014/main" id="{D1D3783E-01A5-469C-B82C-CDF73DEAFA52}"/>
              </a:ext>
            </a:extLst>
          </p:cNvPr>
          <p:cNvSpPr>
            <a:spLocks noGrp="1"/>
          </p:cNvSpPr>
          <p:nvPr>
            <p:ph type="ftr" sz="quarter" idx="3"/>
          </p:nvPr>
        </p:nvSpPr>
        <p:spPr/>
        <p:txBody>
          <a:bodyPr/>
          <a:lstStyle/>
          <a:p>
            <a:r>
              <a:rPr lang="en-US"/>
              <a:t>Kwartler</a:t>
            </a:r>
            <a:endParaRPr lang="en-US" dirty="0"/>
          </a:p>
        </p:txBody>
      </p:sp>
      <p:sp>
        <p:nvSpPr>
          <p:cNvPr id="7" name="Slide Number Placeholder 3">
            <a:extLst>
              <a:ext uri="{FF2B5EF4-FFF2-40B4-BE49-F238E27FC236}">
                <a16:creationId xmlns:a16="http://schemas.microsoft.com/office/drawing/2014/main" id="{269E8134-5ACB-40D1-8C0C-86324C8FEF4A}"/>
              </a:ext>
            </a:extLst>
          </p:cNvPr>
          <p:cNvSpPr>
            <a:spLocks noGrp="1"/>
          </p:cNvSpPr>
          <p:nvPr>
            <p:ph type="sldNum" sz="quarter" idx="4"/>
          </p:nvPr>
        </p:nvSpPr>
        <p:spPr/>
        <p:txBody>
          <a:bodyPr/>
          <a:lstStyle/>
          <a:p>
            <a:fld id="{37290FF7-652B-4475-AEAB-8B1A5D23AE09}" type="slidenum">
              <a:rPr lang="en-US" smtClean="0"/>
              <a:pPr/>
              <a:t>18</a:t>
            </a:fld>
            <a:endParaRPr lang="en-US"/>
          </a:p>
        </p:txBody>
      </p:sp>
      <p:sp>
        <p:nvSpPr>
          <p:cNvPr id="11" name="Rectangle 10">
            <a:extLst>
              <a:ext uri="{FF2B5EF4-FFF2-40B4-BE49-F238E27FC236}">
                <a16:creationId xmlns:a16="http://schemas.microsoft.com/office/drawing/2014/main" id="{8EBEC10D-BA36-46F0-9B26-B7041C9D73F1}"/>
              </a:ext>
            </a:extLst>
          </p:cNvPr>
          <p:cNvSpPr/>
          <p:nvPr/>
        </p:nvSpPr>
        <p:spPr>
          <a:xfrm>
            <a:off x="2514600" y="2323087"/>
            <a:ext cx="4114800" cy="1920240"/>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13" name="Rectangle 12">
            <a:extLst>
              <a:ext uri="{FF2B5EF4-FFF2-40B4-BE49-F238E27FC236}">
                <a16:creationId xmlns:a16="http://schemas.microsoft.com/office/drawing/2014/main" id="{6B2FAC6F-EF38-48BA-860E-5A21249ABE98}"/>
              </a:ext>
            </a:extLst>
          </p:cNvPr>
          <p:cNvSpPr/>
          <p:nvPr/>
        </p:nvSpPr>
        <p:spPr>
          <a:xfrm>
            <a:off x="2514600" y="1954084"/>
            <a:ext cx="4114800"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Real Rainfall Data</a:t>
            </a:r>
          </a:p>
        </p:txBody>
      </p:sp>
      <p:graphicFrame>
        <p:nvGraphicFramePr>
          <p:cNvPr id="23" name="Table 22">
            <a:extLst>
              <a:ext uri="{FF2B5EF4-FFF2-40B4-BE49-F238E27FC236}">
                <a16:creationId xmlns:a16="http://schemas.microsoft.com/office/drawing/2014/main" id="{96BC8BFB-0E3D-472B-BA07-1DD44E0CF5D4}"/>
              </a:ext>
            </a:extLst>
          </p:cNvPr>
          <p:cNvGraphicFramePr>
            <a:graphicFrameLocks noGrp="1"/>
          </p:cNvGraphicFramePr>
          <p:nvPr/>
        </p:nvGraphicFramePr>
        <p:xfrm>
          <a:off x="2686050" y="2538389"/>
          <a:ext cx="3771900" cy="1483360"/>
        </p:xfrm>
        <a:graphic>
          <a:graphicData uri="http://schemas.openxmlformats.org/drawingml/2006/table">
            <a:tbl>
              <a:tblPr firstRow="1" bandRow="1">
                <a:tableStyleId>{F2DE63D5-997A-4646-A377-4702673A728D}</a:tableStyleId>
              </a:tblPr>
              <a:tblGrid>
                <a:gridCol w="1775812">
                  <a:extLst>
                    <a:ext uri="{9D8B030D-6E8A-4147-A177-3AD203B41FA5}">
                      <a16:colId xmlns:a16="http://schemas.microsoft.com/office/drawing/2014/main" val="20000"/>
                    </a:ext>
                  </a:extLst>
                </a:gridCol>
                <a:gridCol w="1996088">
                  <a:extLst>
                    <a:ext uri="{9D8B030D-6E8A-4147-A177-3AD203B41FA5}">
                      <a16:colId xmlns:a16="http://schemas.microsoft.com/office/drawing/2014/main" val="20001"/>
                    </a:ext>
                  </a:extLst>
                </a:gridCol>
              </a:tblGrid>
              <a:tr h="370840">
                <a:tc>
                  <a:txBody>
                    <a:bodyPr/>
                    <a:lstStyle/>
                    <a:p>
                      <a:pPr algn="ctr"/>
                      <a:r>
                        <a:rPr lang="en-US" sz="1800" kern="1200" dirty="0"/>
                        <a:t>City</a:t>
                      </a:r>
                      <a:endParaRPr lang="en-US" sz="1800" kern="1200" dirty="0">
                        <a:solidFill>
                          <a:srgbClr val="FFFFFF"/>
                        </a:solidFill>
                        <a:latin typeface="+mj-lt"/>
                        <a:ea typeface="+mn-ea"/>
                        <a:cs typeface="Arial Unicode MS" panose="020B0604020202020204" pitchFamily="34" charset="-128"/>
                      </a:endParaRPr>
                    </a:p>
                  </a:txBody>
                  <a:tcPr/>
                </a:tc>
                <a:tc>
                  <a:txBody>
                    <a:bodyPr/>
                    <a:lstStyle/>
                    <a:p>
                      <a:pPr algn="ctr"/>
                      <a:r>
                        <a:rPr lang="en-US" sz="1800" dirty="0"/>
                        <a:t>Annual Rainfall (in)</a:t>
                      </a:r>
                      <a:endParaRPr lang="en-US" sz="1800" dirty="0">
                        <a:latin typeface="+mj-lt"/>
                        <a:cs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pPr algn="ctr"/>
                      <a:r>
                        <a:rPr lang="en-US" sz="1800" dirty="0"/>
                        <a:t>Portland</a:t>
                      </a:r>
                      <a:endParaRPr lang="en-US" sz="1800" dirty="0">
                        <a:solidFill>
                          <a:srgbClr val="FFFFFF"/>
                        </a:solidFill>
                        <a:latin typeface="+mj-lt"/>
                        <a:cs typeface="Arial Unicode MS" panose="020B0604020202020204" pitchFamily="34" charset="-128"/>
                      </a:endParaRPr>
                    </a:p>
                  </a:txBody>
                  <a:tcPr/>
                </a:tc>
                <a:tc>
                  <a:txBody>
                    <a:bodyPr/>
                    <a:lstStyle/>
                    <a:p>
                      <a:pPr algn="ctr"/>
                      <a:r>
                        <a:rPr lang="en-US" sz="1800" dirty="0"/>
                        <a:t>43.5</a:t>
                      </a:r>
                      <a:endParaRPr lang="en-US" sz="1800" dirty="0">
                        <a:solidFill>
                          <a:schemeClr val="bg1"/>
                        </a:solidFill>
                        <a:latin typeface="+mj-lt"/>
                        <a:cs typeface="Arial Unicode MS" panose="020B0604020202020204" pitchFamily="34" charset="-128"/>
                      </a:endParaRPr>
                    </a:p>
                  </a:txBody>
                  <a:tcPr/>
                </a:tc>
                <a:extLst>
                  <a:ext uri="{0D108BD9-81ED-4DB2-BD59-A6C34878D82A}">
                    <a16:rowId xmlns:a16="http://schemas.microsoft.com/office/drawing/2014/main" val="10001"/>
                  </a:ext>
                </a:extLst>
              </a:tr>
              <a:tr h="370840">
                <a:tc>
                  <a:txBody>
                    <a:bodyPr/>
                    <a:lstStyle/>
                    <a:p>
                      <a:pPr algn="ctr"/>
                      <a:r>
                        <a:rPr lang="en-US" sz="1800" dirty="0"/>
                        <a:t>Boston</a:t>
                      </a:r>
                      <a:endParaRPr lang="en-US" sz="1800" dirty="0">
                        <a:solidFill>
                          <a:srgbClr val="FFFFFF"/>
                        </a:solidFill>
                        <a:latin typeface="+mj-lt"/>
                        <a:cs typeface="Arial Unicode MS" panose="020B0604020202020204" pitchFamily="34" charset="-128"/>
                      </a:endParaRPr>
                    </a:p>
                  </a:txBody>
                  <a:tcPr/>
                </a:tc>
                <a:tc>
                  <a:txBody>
                    <a:bodyPr/>
                    <a:lstStyle/>
                    <a:p>
                      <a:pPr algn="ctr"/>
                      <a:r>
                        <a:rPr lang="en-US" sz="1800" dirty="0"/>
                        <a:t>43.8</a:t>
                      </a:r>
                      <a:endParaRPr lang="en-US" sz="1800" dirty="0">
                        <a:solidFill>
                          <a:schemeClr val="bg1"/>
                        </a:solidFill>
                        <a:latin typeface="+mj-lt"/>
                        <a:cs typeface="Arial Unicode MS" panose="020B0604020202020204" pitchFamily="34" charset="-128"/>
                      </a:endParaRPr>
                    </a:p>
                  </a:txBody>
                  <a:tcPr/>
                </a:tc>
                <a:extLst>
                  <a:ext uri="{0D108BD9-81ED-4DB2-BD59-A6C34878D82A}">
                    <a16:rowId xmlns:a16="http://schemas.microsoft.com/office/drawing/2014/main" val="10002"/>
                  </a:ext>
                </a:extLst>
              </a:tr>
              <a:tr h="370840">
                <a:tc>
                  <a:txBody>
                    <a:bodyPr/>
                    <a:lstStyle/>
                    <a:p>
                      <a:pPr algn="ctr"/>
                      <a:r>
                        <a:rPr lang="en-US" sz="1800" dirty="0"/>
                        <a:t>New Orleans</a:t>
                      </a:r>
                      <a:endParaRPr lang="en-US" sz="1800" dirty="0">
                        <a:solidFill>
                          <a:srgbClr val="FFFFFF"/>
                        </a:solidFill>
                        <a:latin typeface="+mj-lt"/>
                        <a:cs typeface="Arial Unicode MS" panose="020B0604020202020204" pitchFamily="34" charset="-128"/>
                      </a:endParaRPr>
                    </a:p>
                  </a:txBody>
                  <a:tcPr/>
                </a:tc>
                <a:tc>
                  <a:txBody>
                    <a:bodyPr/>
                    <a:lstStyle/>
                    <a:p>
                      <a:pPr algn="ctr"/>
                      <a:r>
                        <a:rPr lang="en-US" sz="1800" dirty="0"/>
                        <a:t>62.7</a:t>
                      </a:r>
                      <a:endParaRPr lang="en-US" sz="1800" dirty="0">
                        <a:solidFill>
                          <a:schemeClr val="bg1"/>
                        </a:solidFill>
                        <a:latin typeface="+mj-lt"/>
                        <a:cs typeface="Arial Unicode MS" panose="020B0604020202020204" pitchFamily="34" charset="-128"/>
                      </a:endParaRPr>
                    </a:p>
                  </a:txBody>
                  <a:tcPr/>
                </a:tc>
                <a:extLst>
                  <a:ext uri="{0D108BD9-81ED-4DB2-BD59-A6C34878D82A}">
                    <a16:rowId xmlns:a16="http://schemas.microsoft.com/office/drawing/2014/main" val="10003"/>
                  </a:ext>
                </a:extLst>
              </a:tr>
            </a:tbl>
          </a:graphicData>
        </a:graphic>
      </p:graphicFrame>
      <p:sp>
        <p:nvSpPr>
          <p:cNvPr id="40" name="Rectangle 39">
            <a:extLst>
              <a:ext uri="{FF2B5EF4-FFF2-40B4-BE49-F238E27FC236}">
                <a16:creationId xmlns:a16="http://schemas.microsoft.com/office/drawing/2014/main" id="{81012F0F-BB26-479E-89B7-89A1CF7DC8BD}"/>
              </a:ext>
            </a:extLst>
          </p:cNvPr>
          <p:cNvSpPr/>
          <p:nvPr/>
        </p:nvSpPr>
        <p:spPr>
          <a:xfrm>
            <a:off x="179917" y="1192740"/>
            <a:ext cx="8784167" cy="296923"/>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Which two are most similar?  What approximate value would “connect” the two?</a:t>
            </a:r>
          </a:p>
        </p:txBody>
      </p:sp>
      <p:cxnSp>
        <p:nvCxnSpPr>
          <p:cNvPr id="10" name="Straight Connector 9">
            <a:extLst>
              <a:ext uri="{FF2B5EF4-FFF2-40B4-BE49-F238E27FC236}">
                <a16:creationId xmlns:a16="http://schemas.microsoft.com/office/drawing/2014/main" id="{3BFC43A6-08E4-9747-83C4-D3F53B887202}"/>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DB0A1D4-602C-954F-A3D1-446EEFC1CF98}"/>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82013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197406C-DFBC-4F87-B64C-5BFAB29DF079}"/>
              </a:ext>
            </a:extLst>
          </p:cNvPr>
          <p:cNvSpPr/>
          <p:nvPr/>
        </p:nvSpPr>
        <p:spPr>
          <a:xfrm>
            <a:off x="2514600" y="1497176"/>
            <a:ext cx="4114800" cy="4381501"/>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marL="114300" lvl="1" indent="-114300">
              <a:spcBef>
                <a:spcPts val="600"/>
              </a:spcBef>
              <a:buSzPct val="100000"/>
              <a:buFont typeface="Arial"/>
              <a:buChar char="•"/>
            </a:pPr>
            <a:endParaRPr lang="en-US" sz="1100" dirty="0">
              <a:solidFill>
                <a:schemeClr val="tx2"/>
              </a:solidFill>
            </a:endParaRPr>
          </a:p>
        </p:txBody>
      </p:sp>
      <p:sp>
        <p:nvSpPr>
          <p:cNvPr id="16" name="Rectangle 15">
            <a:extLst>
              <a:ext uri="{FF2B5EF4-FFF2-40B4-BE49-F238E27FC236}">
                <a16:creationId xmlns:a16="http://schemas.microsoft.com/office/drawing/2014/main" id="{FEE6A673-DE2C-4210-A54A-DC994611B17B}"/>
              </a:ext>
            </a:extLst>
          </p:cNvPr>
          <p:cNvSpPr/>
          <p:nvPr/>
        </p:nvSpPr>
        <p:spPr>
          <a:xfrm>
            <a:off x="2514600" y="1128174"/>
            <a:ext cx="4114800"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Rainfall Data as a Dendrogram</a:t>
            </a:r>
          </a:p>
        </p:txBody>
      </p:sp>
      <p:grpSp>
        <p:nvGrpSpPr>
          <p:cNvPr id="24" name="Group 23">
            <a:extLst>
              <a:ext uri="{FF2B5EF4-FFF2-40B4-BE49-F238E27FC236}">
                <a16:creationId xmlns:a16="http://schemas.microsoft.com/office/drawing/2014/main" id="{1FC863D7-E617-4659-9D8A-5FABFA4A07BF}"/>
              </a:ext>
            </a:extLst>
          </p:cNvPr>
          <p:cNvGrpSpPr/>
          <p:nvPr/>
        </p:nvGrpSpPr>
        <p:grpSpPr>
          <a:xfrm>
            <a:off x="3109509" y="1706449"/>
            <a:ext cx="2924981" cy="3465767"/>
            <a:chOff x="5846529" y="2604459"/>
            <a:chExt cx="2924981" cy="3465767"/>
          </a:xfrm>
        </p:grpSpPr>
        <p:sp>
          <p:nvSpPr>
            <p:cNvPr id="26" name="TextBox 25">
              <a:extLst>
                <a:ext uri="{FF2B5EF4-FFF2-40B4-BE49-F238E27FC236}">
                  <a16:creationId xmlns:a16="http://schemas.microsoft.com/office/drawing/2014/main" id="{AA5D650F-D200-4398-957F-57CC08202615}"/>
                </a:ext>
              </a:extLst>
            </p:cNvPr>
            <p:cNvSpPr txBox="1"/>
            <p:nvPr/>
          </p:nvSpPr>
          <p:spPr>
            <a:xfrm rot="5400000">
              <a:off x="5918018" y="4852106"/>
              <a:ext cx="827501" cy="338554"/>
            </a:xfrm>
            <a:prstGeom prst="rect">
              <a:avLst/>
            </a:prstGeom>
            <a:noFill/>
          </p:spPr>
          <p:txBody>
            <a:bodyPr wrap="none" rtlCol="0">
              <a:spAutoFit/>
            </a:bodyPr>
            <a:lstStyle/>
            <a:p>
              <a:pPr defTabSz="457200"/>
              <a:r>
                <a:rPr lang="en-US" sz="1600" kern="1200" dirty="0">
                  <a:solidFill>
                    <a:srgbClr val="13705B"/>
                  </a:solidFill>
                  <a:latin typeface="Arial Unicode MS" panose="020B0604020202020204" pitchFamily="34" charset="-128"/>
                  <a:ea typeface="Arial Unicode MS" panose="020B0604020202020204" pitchFamily="34" charset="-128"/>
                  <a:cs typeface="Arial Unicode MS" panose="020B0604020202020204" pitchFamily="34" charset="-128"/>
                </a:rPr>
                <a:t>Boston</a:t>
              </a:r>
            </a:p>
          </p:txBody>
        </p:sp>
        <p:sp>
          <p:nvSpPr>
            <p:cNvPr id="27" name="TextBox 26">
              <a:extLst>
                <a:ext uri="{FF2B5EF4-FFF2-40B4-BE49-F238E27FC236}">
                  <a16:creationId xmlns:a16="http://schemas.microsoft.com/office/drawing/2014/main" id="{1E8F3D48-AD55-4711-98A2-828AF2F18BB7}"/>
                </a:ext>
              </a:extLst>
            </p:cNvPr>
            <p:cNvSpPr txBox="1"/>
            <p:nvPr/>
          </p:nvSpPr>
          <p:spPr>
            <a:xfrm rot="5400000">
              <a:off x="6823312" y="4924585"/>
              <a:ext cx="956354" cy="338554"/>
            </a:xfrm>
            <a:prstGeom prst="rect">
              <a:avLst/>
            </a:prstGeom>
            <a:noFill/>
          </p:spPr>
          <p:txBody>
            <a:bodyPr wrap="none" rtlCol="0">
              <a:spAutoFit/>
            </a:bodyPr>
            <a:lstStyle/>
            <a:p>
              <a:pPr defTabSz="457200"/>
              <a:r>
                <a:rPr lang="en-US" sz="1600" kern="1200" dirty="0">
                  <a:solidFill>
                    <a:srgbClr val="13705B"/>
                  </a:solidFill>
                  <a:latin typeface="Arial Unicode MS" panose="020B0604020202020204" pitchFamily="34" charset="-128"/>
                  <a:ea typeface="Arial Unicode MS" panose="020B0604020202020204" pitchFamily="34" charset="-128"/>
                  <a:cs typeface="Arial Unicode MS" panose="020B0604020202020204" pitchFamily="34" charset="-128"/>
                </a:rPr>
                <a:t>Portland</a:t>
              </a:r>
            </a:p>
          </p:txBody>
        </p:sp>
        <p:sp>
          <p:nvSpPr>
            <p:cNvPr id="28" name="TextBox 27">
              <a:extLst>
                <a:ext uri="{FF2B5EF4-FFF2-40B4-BE49-F238E27FC236}">
                  <a16:creationId xmlns:a16="http://schemas.microsoft.com/office/drawing/2014/main" id="{5AD15AC0-0BF8-4BAC-8A1F-77E63D3E5E5E}"/>
                </a:ext>
              </a:extLst>
            </p:cNvPr>
            <p:cNvSpPr txBox="1"/>
            <p:nvPr/>
          </p:nvSpPr>
          <p:spPr>
            <a:xfrm rot="5400000">
              <a:off x="7918767" y="5217484"/>
              <a:ext cx="1366931" cy="338554"/>
            </a:xfrm>
            <a:prstGeom prst="rect">
              <a:avLst/>
            </a:prstGeom>
            <a:noFill/>
          </p:spPr>
          <p:txBody>
            <a:bodyPr wrap="none" rtlCol="0">
              <a:spAutoFit/>
            </a:bodyPr>
            <a:lstStyle/>
            <a:p>
              <a:pPr defTabSz="457200"/>
              <a:r>
                <a:rPr lang="en-US" sz="1600" kern="1200" dirty="0">
                  <a:solidFill>
                    <a:srgbClr val="1C2835"/>
                  </a:solidFill>
                  <a:latin typeface="Arial Unicode MS" panose="020B0604020202020204" pitchFamily="34" charset="-128"/>
                  <a:ea typeface="Arial Unicode MS" panose="020B0604020202020204" pitchFamily="34" charset="-128"/>
                  <a:cs typeface="Arial Unicode MS" panose="020B0604020202020204" pitchFamily="34" charset="-128"/>
                </a:rPr>
                <a:t>New Orleans</a:t>
              </a:r>
            </a:p>
          </p:txBody>
        </p:sp>
        <p:cxnSp>
          <p:nvCxnSpPr>
            <p:cNvPr id="29" name="Straight Connector 28">
              <a:extLst>
                <a:ext uri="{FF2B5EF4-FFF2-40B4-BE49-F238E27FC236}">
                  <a16:creationId xmlns:a16="http://schemas.microsoft.com/office/drawing/2014/main" id="{B59CF335-AD1C-454F-97A3-11B303409528}"/>
                </a:ext>
              </a:extLst>
            </p:cNvPr>
            <p:cNvCxnSpPr>
              <a:stCxn id="26" idx="1"/>
            </p:cNvCxnSpPr>
            <p:nvPr/>
          </p:nvCxnSpPr>
          <p:spPr>
            <a:xfrm flipV="1">
              <a:off x="6331769" y="3822584"/>
              <a:ext cx="507131" cy="785049"/>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A74B7F5C-A0F0-4DA9-B65F-D466B9BF7E2D}"/>
                </a:ext>
              </a:extLst>
            </p:cNvPr>
            <p:cNvCxnSpPr>
              <a:stCxn id="27" idx="1"/>
            </p:cNvCxnSpPr>
            <p:nvPr/>
          </p:nvCxnSpPr>
          <p:spPr>
            <a:xfrm flipH="1" flipV="1">
              <a:off x="6838901" y="3822585"/>
              <a:ext cx="462588" cy="793100"/>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4B800819-C322-49A6-80D6-C36B6D86CDE3}"/>
                </a:ext>
              </a:extLst>
            </p:cNvPr>
            <p:cNvCxnSpPr>
              <a:cxnSpLocks/>
              <a:stCxn id="28" idx="1"/>
            </p:cNvCxnSpPr>
            <p:nvPr/>
          </p:nvCxnSpPr>
          <p:spPr>
            <a:xfrm flipH="1" flipV="1">
              <a:off x="7483832" y="2740257"/>
              <a:ext cx="1118401" cy="1963039"/>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9EC786E0-4C47-4A43-9B51-E0BFCDC8C628}"/>
                </a:ext>
              </a:extLst>
            </p:cNvPr>
            <p:cNvCxnSpPr/>
            <p:nvPr/>
          </p:nvCxnSpPr>
          <p:spPr>
            <a:xfrm flipV="1">
              <a:off x="6838900" y="2735264"/>
              <a:ext cx="631866" cy="1087320"/>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0A89C0DF-0B8F-4EFD-909E-70EDD00D765D}"/>
                </a:ext>
              </a:extLst>
            </p:cNvPr>
            <p:cNvCxnSpPr/>
            <p:nvPr/>
          </p:nvCxnSpPr>
          <p:spPr>
            <a:xfrm flipV="1">
              <a:off x="5944228" y="2735264"/>
              <a:ext cx="0" cy="1880421"/>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F2C0F779-1EF3-45FB-BBE4-336B5AC2B2C0}"/>
                </a:ext>
              </a:extLst>
            </p:cNvPr>
            <p:cNvCxnSpPr/>
            <p:nvPr/>
          </p:nvCxnSpPr>
          <p:spPr>
            <a:xfrm>
              <a:off x="5846529" y="2735264"/>
              <a:ext cx="195398" cy="0"/>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9E059EA0-D32B-47D3-A834-27E63151EC4A}"/>
                </a:ext>
              </a:extLst>
            </p:cNvPr>
            <p:cNvCxnSpPr/>
            <p:nvPr/>
          </p:nvCxnSpPr>
          <p:spPr>
            <a:xfrm>
              <a:off x="5846529" y="3828454"/>
              <a:ext cx="195398" cy="0"/>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92CA6445-8623-4C2C-9BE8-9E22F8284B8E}"/>
                </a:ext>
              </a:extLst>
            </p:cNvPr>
            <p:cNvSpPr txBox="1"/>
            <p:nvPr/>
          </p:nvSpPr>
          <p:spPr>
            <a:xfrm>
              <a:off x="5953048" y="3691779"/>
              <a:ext cx="338554" cy="261610"/>
            </a:xfrm>
            <a:prstGeom prst="rect">
              <a:avLst/>
            </a:prstGeom>
            <a:noFill/>
          </p:spPr>
          <p:txBody>
            <a:bodyPr wrap="none" rtlCol="0">
              <a:spAutoFit/>
            </a:bodyPr>
            <a:lstStyle/>
            <a:p>
              <a:pPr defTabSz="457200"/>
              <a:r>
                <a:rPr lang="en-US" sz="105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44</a:t>
              </a:r>
            </a:p>
          </p:txBody>
        </p:sp>
        <p:sp>
          <p:nvSpPr>
            <p:cNvPr id="37" name="TextBox 36">
              <a:extLst>
                <a:ext uri="{FF2B5EF4-FFF2-40B4-BE49-F238E27FC236}">
                  <a16:creationId xmlns:a16="http://schemas.microsoft.com/office/drawing/2014/main" id="{B6FF05DC-D840-4D92-B3CB-395B42AF6689}"/>
                </a:ext>
              </a:extLst>
            </p:cNvPr>
            <p:cNvSpPr txBox="1"/>
            <p:nvPr/>
          </p:nvSpPr>
          <p:spPr>
            <a:xfrm>
              <a:off x="5958588" y="2604459"/>
              <a:ext cx="335348" cy="253916"/>
            </a:xfrm>
            <a:prstGeom prst="rect">
              <a:avLst/>
            </a:prstGeom>
            <a:noFill/>
          </p:spPr>
          <p:txBody>
            <a:bodyPr wrap="none" rtlCol="0">
              <a:spAutoFit/>
            </a:bodyPr>
            <a:lstStyle/>
            <a:p>
              <a:pPr defTabSz="457200"/>
              <a:r>
                <a:rPr lang="en-US" sz="105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63</a:t>
              </a:r>
            </a:p>
          </p:txBody>
        </p:sp>
      </p:grpSp>
      <p:sp>
        <p:nvSpPr>
          <p:cNvPr id="38" name="TextBox 37">
            <a:extLst>
              <a:ext uri="{FF2B5EF4-FFF2-40B4-BE49-F238E27FC236}">
                <a16:creationId xmlns:a16="http://schemas.microsoft.com/office/drawing/2014/main" id="{DDE5F1E5-302B-4125-9DFA-549BF3D63329}"/>
              </a:ext>
            </a:extLst>
          </p:cNvPr>
          <p:cNvSpPr txBox="1"/>
          <p:nvPr/>
        </p:nvSpPr>
        <p:spPr>
          <a:xfrm>
            <a:off x="2750451" y="5184987"/>
            <a:ext cx="3643099" cy="584775"/>
          </a:xfrm>
          <a:prstGeom prst="rect">
            <a:avLst/>
          </a:prstGeom>
          <a:solidFill>
            <a:schemeClr val="bg2"/>
          </a:solidFill>
        </p:spPr>
        <p:txBody>
          <a:bodyPr wrap="square" rtlCol="0">
            <a:spAutoFit/>
          </a:bodyPr>
          <a:lstStyle/>
          <a:p>
            <a:pPr defTabSz="457200"/>
            <a:r>
              <a:rPr lang="en-US" sz="1600" kern="1200" dirty="0">
                <a:solidFill>
                  <a:prstClr val="black"/>
                </a:solidFill>
                <a:latin typeface="+mj-lt"/>
                <a:ea typeface="Arial Unicode MS" panose="020B0604020202020204" pitchFamily="34" charset="-128"/>
                <a:cs typeface="Arial Unicode MS" panose="020B0604020202020204" pitchFamily="34" charset="-128"/>
              </a:rPr>
              <a:t>Boston &amp; Portland are a cluster at height ~44, losing precision to create the cluster.</a:t>
            </a:r>
          </a:p>
        </p:txBody>
      </p:sp>
      <p:sp>
        <p:nvSpPr>
          <p:cNvPr id="3" name="Title 2">
            <a:extLst>
              <a:ext uri="{FF2B5EF4-FFF2-40B4-BE49-F238E27FC236}">
                <a16:creationId xmlns:a16="http://schemas.microsoft.com/office/drawing/2014/main" id="{2F061A48-CB41-4DDC-B8B9-5FFA68FF2634}"/>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Dendrograms: Hierarchical Clusters</a:t>
            </a:r>
          </a:p>
        </p:txBody>
      </p:sp>
      <p:sp>
        <p:nvSpPr>
          <p:cNvPr id="6" name="Date Placeholder 1">
            <a:extLst>
              <a:ext uri="{FF2B5EF4-FFF2-40B4-BE49-F238E27FC236}">
                <a16:creationId xmlns:a16="http://schemas.microsoft.com/office/drawing/2014/main" id="{A5024E83-7248-49C6-83CE-0C52F416FEF7}"/>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9" name="Footer Placeholder 5">
            <a:extLst>
              <a:ext uri="{FF2B5EF4-FFF2-40B4-BE49-F238E27FC236}">
                <a16:creationId xmlns:a16="http://schemas.microsoft.com/office/drawing/2014/main" id="{D1D3783E-01A5-469C-B82C-CDF73DEAFA52}"/>
              </a:ext>
            </a:extLst>
          </p:cNvPr>
          <p:cNvSpPr>
            <a:spLocks noGrp="1"/>
          </p:cNvSpPr>
          <p:nvPr>
            <p:ph type="ftr" sz="quarter" idx="3"/>
          </p:nvPr>
        </p:nvSpPr>
        <p:spPr/>
        <p:txBody>
          <a:bodyPr/>
          <a:lstStyle/>
          <a:p>
            <a:r>
              <a:rPr lang="en-US"/>
              <a:t>Kwartler</a:t>
            </a:r>
            <a:endParaRPr lang="en-US" dirty="0"/>
          </a:p>
        </p:txBody>
      </p:sp>
      <p:sp>
        <p:nvSpPr>
          <p:cNvPr id="7" name="Slide Number Placeholder 3">
            <a:extLst>
              <a:ext uri="{FF2B5EF4-FFF2-40B4-BE49-F238E27FC236}">
                <a16:creationId xmlns:a16="http://schemas.microsoft.com/office/drawing/2014/main" id="{269E8134-5ACB-40D1-8C0C-86324C8FEF4A}"/>
              </a:ext>
            </a:extLst>
          </p:cNvPr>
          <p:cNvSpPr>
            <a:spLocks noGrp="1"/>
          </p:cNvSpPr>
          <p:nvPr>
            <p:ph type="sldNum" sz="quarter" idx="4"/>
          </p:nvPr>
        </p:nvSpPr>
        <p:spPr/>
        <p:txBody>
          <a:bodyPr/>
          <a:lstStyle/>
          <a:p>
            <a:fld id="{37290FF7-652B-4475-AEAB-8B1A5D23AE09}" type="slidenum">
              <a:rPr lang="en-US" smtClean="0"/>
              <a:pPr/>
              <a:t>19</a:t>
            </a:fld>
            <a:endParaRPr lang="en-US"/>
          </a:p>
        </p:txBody>
      </p:sp>
      <p:cxnSp>
        <p:nvCxnSpPr>
          <p:cNvPr id="22" name="Straight Connector 21">
            <a:extLst>
              <a:ext uri="{FF2B5EF4-FFF2-40B4-BE49-F238E27FC236}">
                <a16:creationId xmlns:a16="http://schemas.microsoft.com/office/drawing/2014/main" id="{B99776E6-1770-CA49-BE18-C5ECFDED6A29}"/>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CF060D6-EA36-1E4C-B090-0E50079E8D24}"/>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7031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F061A48-CB41-4DDC-B8B9-5FFA68FF2634}"/>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Getting a Word Frequency Matrix</a:t>
            </a:r>
          </a:p>
        </p:txBody>
      </p:sp>
      <p:sp>
        <p:nvSpPr>
          <p:cNvPr id="6" name="Date Placeholder 1">
            <a:extLst>
              <a:ext uri="{FF2B5EF4-FFF2-40B4-BE49-F238E27FC236}">
                <a16:creationId xmlns:a16="http://schemas.microsoft.com/office/drawing/2014/main" id="{A5024E83-7248-49C6-83CE-0C52F416FEF7}"/>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8" name="Footer Placeholder 4">
            <a:extLst>
              <a:ext uri="{FF2B5EF4-FFF2-40B4-BE49-F238E27FC236}">
                <a16:creationId xmlns:a16="http://schemas.microsoft.com/office/drawing/2014/main" id="{831F0EBF-9545-4BDE-B6B2-0D32BABD5667}"/>
              </a:ext>
            </a:extLst>
          </p:cNvPr>
          <p:cNvSpPr>
            <a:spLocks noGrp="1"/>
          </p:cNvSpPr>
          <p:nvPr>
            <p:ph type="ftr" sz="quarter" idx="3"/>
          </p:nvPr>
        </p:nvSpPr>
        <p:spPr/>
        <p:txBody>
          <a:bodyPr/>
          <a:lstStyle/>
          <a:p>
            <a:r>
              <a:rPr lang="en-US" dirty="0"/>
              <a:t>Kwartler CSCI -96</a:t>
            </a:r>
          </a:p>
        </p:txBody>
      </p:sp>
      <p:sp>
        <p:nvSpPr>
          <p:cNvPr id="7" name="Slide Number Placeholder 3">
            <a:extLst>
              <a:ext uri="{FF2B5EF4-FFF2-40B4-BE49-F238E27FC236}">
                <a16:creationId xmlns:a16="http://schemas.microsoft.com/office/drawing/2014/main" id="{269E8134-5ACB-40D1-8C0C-86324C8FEF4A}"/>
              </a:ext>
            </a:extLst>
          </p:cNvPr>
          <p:cNvSpPr>
            <a:spLocks noGrp="1"/>
          </p:cNvSpPr>
          <p:nvPr>
            <p:ph type="sldNum" sz="quarter" idx="4"/>
          </p:nvPr>
        </p:nvSpPr>
        <p:spPr/>
        <p:txBody>
          <a:bodyPr/>
          <a:lstStyle/>
          <a:p>
            <a:fld id="{37290FF7-652B-4475-AEAB-8B1A5D23AE09}" type="slidenum">
              <a:rPr lang="en-US" smtClean="0"/>
              <a:t>2</a:t>
            </a:fld>
            <a:endParaRPr lang="en-US"/>
          </a:p>
        </p:txBody>
      </p:sp>
      <p:sp>
        <p:nvSpPr>
          <p:cNvPr id="9" name="Rectangle 8">
            <a:extLst>
              <a:ext uri="{FF2B5EF4-FFF2-40B4-BE49-F238E27FC236}">
                <a16:creationId xmlns:a16="http://schemas.microsoft.com/office/drawing/2014/main" id="{F5CD4F4D-781D-474A-9BAC-BB83839CDCE1}"/>
              </a:ext>
            </a:extLst>
          </p:cNvPr>
          <p:cNvSpPr/>
          <p:nvPr/>
        </p:nvSpPr>
        <p:spPr>
          <a:xfrm>
            <a:off x="365758" y="1102344"/>
            <a:ext cx="7653397" cy="584775"/>
          </a:xfrm>
          <a:prstGeom prst="rect">
            <a:avLst/>
          </a:prstGeom>
          <a:solidFill>
            <a:schemeClr val="bg1">
              <a:lumMod val="85000"/>
            </a:schemeClr>
          </a:solidFill>
        </p:spPr>
        <p:txBody>
          <a:bodyPr wrap="square">
            <a:spAutoFit/>
          </a:bodyPr>
          <a:lstStyle/>
          <a:p>
            <a:pPr defTabSz="457200"/>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beerFreq</a:t>
            </a:r>
            <a:r>
              <a:rPr lang="en-US" sz="1600" dirty="0">
                <a:solidFill>
                  <a:prstClr val="black"/>
                </a:solidFill>
                <a:latin typeface="Consolas" panose="020B0609020204030204" pitchFamily="49" charset="0"/>
                <a:ea typeface="Arial Unicode MS" panose="020B0604020202020204" pitchFamily="34" charset="-128"/>
              </a:rPr>
              <a:t>&lt;-</a:t>
            </a:r>
            <a:r>
              <a:rPr lang="en-US" sz="1600" dirty="0" err="1">
                <a:solidFill>
                  <a:prstClr val="black"/>
                </a:solidFill>
                <a:latin typeface="Consolas" panose="020B0609020204030204" pitchFamily="49" charset="0"/>
                <a:ea typeface="Arial Unicode MS" panose="020B0604020202020204" pitchFamily="34" charset="-128"/>
              </a:rPr>
              <a:t>colSums</a:t>
            </a:r>
            <a:r>
              <a:rPr lang="en-US" sz="1600" dirty="0">
                <a:solidFill>
                  <a:prstClr val="black"/>
                </a:solidFill>
                <a:latin typeface="Consolas" panose="020B0609020204030204" pitchFamily="49" charset="0"/>
                <a:ea typeface="Arial Unicode MS" panose="020B0604020202020204" pitchFamily="34" charset="-128"/>
              </a:rPr>
              <a:t>(</a:t>
            </a:r>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beerDTMm</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a:p>
            <a:pPr defTabSz="457200"/>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beerFreq</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&lt;-</a:t>
            </a:r>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data.frame</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(word=names(</a:t>
            </a:r>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beerFreq</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),frequency=</a:t>
            </a:r>
            <a:r>
              <a:rPr lang="en-US" sz="16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beerFreq</a:t>
            </a:r>
            <a:r>
              <a:rPr lang="en-US" sz="16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p:txBody>
      </p:sp>
      <p:sp>
        <p:nvSpPr>
          <p:cNvPr id="13" name="Isosceles Triangle 12">
            <a:extLst>
              <a:ext uri="{FF2B5EF4-FFF2-40B4-BE49-F238E27FC236}">
                <a16:creationId xmlns:a16="http://schemas.microsoft.com/office/drawing/2014/main" id="{86C9C44B-67F3-4E36-8102-211D5F3F934C}"/>
              </a:ext>
            </a:extLst>
          </p:cNvPr>
          <p:cNvSpPr/>
          <p:nvPr/>
        </p:nvSpPr>
        <p:spPr>
          <a:xfrm rot="5400000">
            <a:off x="4382414" y="3135665"/>
            <a:ext cx="1339350" cy="402476"/>
          </a:xfrm>
          <a:prstGeom prst="triangle">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graphicFrame>
        <p:nvGraphicFramePr>
          <p:cNvPr id="14" name="Table 13">
            <a:extLst>
              <a:ext uri="{FF2B5EF4-FFF2-40B4-BE49-F238E27FC236}">
                <a16:creationId xmlns:a16="http://schemas.microsoft.com/office/drawing/2014/main" id="{88D87AD9-BE81-4811-80B4-0B3567211CA3}"/>
              </a:ext>
            </a:extLst>
          </p:cNvPr>
          <p:cNvGraphicFramePr>
            <a:graphicFrameLocks noGrp="1"/>
          </p:cNvGraphicFramePr>
          <p:nvPr>
            <p:extLst>
              <p:ext uri="{D42A27DB-BD31-4B8C-83A1-F6EECF244321}">
                <p14:modId xmlns:p14="http://schemas.microsoft.com/office/powerpoint/2010/main" val="4170914845"/>
              </p:ext>
            </p:extLst>
          </p:nvPr>
        </p:nvGraphicFramePr>
        <p:xfrm>
          <a:off x="5962071" y="2427492"/>
          <a:ext cx="2057083" cy="2225040"/>
        </p:xfrm>
        <a:graphic>
          <a:graphicData uri="http://schemas.openxmlformats.org/drawingml/2006/table">
            <a:tbl>
              <a:tblPr firstRow="1" bandRow="1">
                <a:tableStyleId>{5C22544A-7EE6-4342-B048-85BDC9FD1C3A}</a:tableStyleId>
              </a:tblPr>
              <a:tblGrid>
                <a:gridCol w="1142720">
                  <a:extLst>
                    <a:ext uri="{9D8B030D-6E8A-4147-A177-3AD203B41FA5}">
                      <a16:colId xmlns:a16="http://schemas.microsoft.com/office/drawing/2014/main" val="20000"/>
                    </a:ext>
                  </a:extLst>
                </a:gridCol>
                <a:gridCol w="914363">
                  <a:extLst>
                    <a:ext uri="{9D8B030D-6E8A-4147-A177-3AD203B41FA5}">
                      <a16:colId xmlns:a16="http://schemas.microsoft.com/office/drawing/2014/main" val="20001"/>
                    </a:ext>
                  </a:extLst>
                </a:gridCol>
              </a:tblGrid>
              <a:tr h="370840">
                <a:tc>
                  <a:txBody>
                    <a:bodyPr/>
                    <a:lstStyle/>
                    <a:p>
                      <a:r>
                        <a:rPr lang="en-US" dirty="0">
                          <a:latin typeface="Arial Unicode MS" panose="020B0604020202020204" pitchFamily="34" charset="-128"/>
                        </a:rPr>
                        <a:t>word</a:t>
                      </a:r>
                    </a:p>
                  </a:txBody>
                  <a:tcPr/>
                </a:tc>
                <a:tc>
                  <a:txBody>
                    <a:bodyPr/>
                    <a:lstStyle/>
                    <a:p>
                      <a:r>
                        <a:rPr lang="en-US" dirty="0" err="1">
                          <a:latin typeface="Arial Unicode MS" panose="020B0604020202020204" pitchFamily="34" charset="-128"/>
                        </a:rPr>
                        <a:t>freq</a:t>
                      </a:r>
                      <a:endParaRPr lang="en-US" dirty="0">
                        <a:latin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r>
                        <a:rPr lang="en-US" dirty="0">
                          <a:latin typeface="Arial Unicode MS" panose="020B0604020202020204" pitchFamily="34" charset="-128"/>
                        </a:rPr>
                        <a:t>Term1</a:t>
                      </a:r>
                    </a:p>
                  </a:txBody>
                  <a:tcPr/>
                </a:tc>
                <a:tc>
                  <a:txBody>
                    <a:bodyPr/>
                    <a:lstStyle/>
                    <a:p>
                      <a:r>
                        <a:rPr lang="en-US" dirty="0">
                          <a:latin typeface="Arial Unicode MS" panose="020B0604020202020204" pitchFamily="34" charset="-128"/>
                        </a:rPr>
                        <a:t>0</a:t>
                      </a:r>
                    </a:p>
                  </a:txBody>
                  <a:tcPr/>
                </a:tc>
                <a:extLst>
                  <a:ext uri="{0D108BD9-81ED-4DB2-BD59-A6C34878D82A}">
                    <a16:rowId xmlns:a16="http://schemas.microsoft.com/office/drawing/2014/main" val="10001"/>
                  </a:ext>
                </a:extLst>
              </a:tr>
              <a:tr h="370840">
                <a:tc>
                  <a:txBody>
                    <a:bodyPr/>
                    <a:lstStyle/>
                    <a:p>
                      <a:r>
                        <a:rPr lang="en-US" dirty="0">
                          <a:latin typeface="Arial Unicode MS" panose="020B0604020202020204" pitchFamily="34" charset="-128"/>
                        </a:rPr>
                        <a:t>Term2</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2"/>
                  </a:ext>
                </a:extLst>
              </a:tr>
              <a:tr h="370840">
                <a:tc>
                  <a:txBody>
                    <a:bodyPr/>
                    <a:lstStyle/>
                    <a:p>
                      <a:r>
                        <a:rPr lang="en-US" dirty="0">
                          <a:latin typeface="Arial Unicode MS" panose="020B0604020202020204" pitchFamily="34" charset="-128"/>
                        </a:rPr>
                        <a:t>Term3</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3"/>
                  </a:ext>
                </a:extLst>
              </a:tr>
              <a:tr h="370840">
                <a:tc>
                  <a:txBody>
                    <a:bodyPr/>
                    <a:lstStyle/>
                    <a:p>
                      <a:r>
                        <a:rPr lang="en-US" dirty="0">
                          <a:latin typeface="Arial Unicode MS" panose="020B0604020202020204" pitchFamily="34" charset="-128"/>
                        </a:rPr>
                        <a:t>…</a:t>
                      </a:r>
                    </a:p>
                  </a:txBody>
                  <a:tcPr/>
                </a:tc>
                <a:tc>
                  <a:txBody>
                    <a:bodyPr/>
                    <a:lstStyle/>
                    <a:p>
                      <a:r>
                        <a:rPr lang="en-US" dirty="0">
                          <a:latin typeface="Arial Unicode MS" panose="020B0604020202020204" pitchFamily="34" charset="-128"/>
                        </a:rPr>
                        <a:t>5</a:t>
                      </a:r>
                    </a:p>
                  </a:txBody>
                  <a:tcPr/>
                </a:tc>
                <a:extLst>
                  <a:ext uri="{0D108BD9-81ED-4DB2-BD59-A6C34878D82A}">
                    <a16:rowId xmlns:a16="http://schemas.microsoft.com/office/drawing/2014/main" val="10004"/>
                  </a:ext>
                </a:extLst>
              </a:tr>
              <a:tr h="370840">
                <a:tc>
                  <a:txBody>
                    <a:bodyPr/>
                    <a:lstStyle/>
                    <a:p>
                      <a:r>
                        <a:rPr lang="en-US" dirty="0" err="1">
                          <a:latin typeface="Arial Unicode MS" panose="020B0604020202020204" pitchFamily="34" charset="-128"/>
                        </a:rPr>
                        <a:t>Term_n</a:t>
                      </a:r>
                      <a:endParaRPr lang="en-US" dirty="0">
                        <a:latin typeface="Arial Unicode MS" panose="020B0604020202020204" pitchFamily="34" charset="-128"/>
                      </a:endParaRP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5"/>
                  </a:ext>
                </a:extLst>
              </a:tr>
            </a:tbl>
          </a:graphicData>
        </a:graphic>
      </p:graphicFrame>
      <p:sp>
        <p:nvSpPr>
          <p:cNvPr id="17" name="Rectangle 16">
            <a:extLst>
              <a:ext uri="{FF2B5EF4-FFF2-40B4-BE49-F238E27FC236}">
                <a16:creationId xmlns:a16="http://schemas.microsoft.com/office/drawing/2014/main" id="{381F82B2-C164-4D27-B9E8-F79273567423}"/>
              </a:ext>
            </a:extLst>
          </p:cNvPr>
          <p:cNvSpPr/>
          <p:nvPr/>
        </p:nvSpPr>
        <p:spPr>
          <a:xfrm>
            <a:off x="5962071" y="2061732"/>
            <a:ext cx="2057083"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Word Frequency Matrix</a:t>
            </a:r>
          </a:p>
        </p:txBody>
      </p:sp>
      <p:graphicFrame>
        <p:nvGraphicFramePr>
          <p:cNvPr id="12" name="Table 11">
            <a:extLst>
              <a:ext uri="{FF2B5EF4-FFF2-40B4-BE49-F238E27FC236}">
                <a16:creationId xmlns:a16="http://schemas.microsoft.com/office/drawing/2014/main" id="{4C4D17DA-10C0-4D66-98BE-6ADB82890F25}"/>
              </a:ext>
            </a:extLst>
          </p:cNvPr>
          <p:cNvGraphicFramePr>
            <a:graphicFrameLocks noGrp="1"/>
          </p:cNvGraphicFramePr>
          <p:nvPr>
            <p:extLst>
              <p:ext uri="{D42A27DB-BD31-4B8C-83A1-F6EECF244321}">
                <p14:modId xmlns:p14="http://schemas.microsoft.com/office/powerpoint/2010/main" val="3889852672"/>
              </p:ext>
            </p:extLst>
          </p:nvPr>
        </p:nvGraphicFramePr>
        <p:xfrm>
          <a:off x="628650" y="2427492"/>
          <a:ext cx="3513457" cy="2225040"/>
        </p:xfrm>
        <a:graphic>
          <a:graphicData uri="http://schemas.openxmlformats.org/drawingml/2006/table">
            <a:tbl>
              <a:tblPr firstRow="1" bandRow="1">
                <a:tableStyleId>{69C7853C-536D-4A76-A0AE-DD22124D55A5}</a:tableStyleId>
              </a:tblPr>
              <a:tblGrid>
                <a:gridCol w="701993">
                  <a:extLst>
                    <a:ext uri="{9D8B030D-6E8A-4147-A177-3AD203B41FA5}">
                      <a16:colId xmlns:a16="http://schemas.microsoft.com/office/drawing/2014/main" val="20000"/>
                    </a:ext>
                  </a:extLst>
                </a:gridCol>
                <a:gridCol w="597218">
                  <a:extLst>
                    <a:ext uri="{9D8B030D-6E8A-4147-A177-3AD203B41FA5}">
                      <a16:colId xmlns:a16="http://schemas.microsoft.com/office/drawing/2014/main" val="20001"/>
                    </a:ext>
                  </a:extLst>
                </a:gridCol>
                <a:gridCol w="597218">
                  <a:extLst>
                    <a:ext uri="{9D8B030D-6E8A-4147-A177-3AD203B41FA5}">
                      <a16:colId xmlns:a16="http://schemas.microsoft.com/office/drawing/2014/main" val="20002"/>
                    </a:ext>
                  </a:extLst>
                </a:gridCol>
                <a:gridCol w="597218">
                  <a:extLst>
                    <a:ext uri="{9D8B030D-6E8A-4147-A177-3AD203B41FA5}">
                      <a16:colId xmlns:a16="http://schemas.microsoft.com/office/drawing/2014/main" val="20003"/>
                    </a:ext>
                  </a:extLst>
                </a:gridCol>
                <a:gridCol w="344805">
                  <a:extLst>
                    <a:ext uri="{9D8B030D-6E8A-4147-A177-3AD203B41FA5}">
                      <a16:colId xmlns:a16="http://schemas.microsoft.com/office/drawing/2014/main" val="20004"/>
                    </a:ext>
                  </a:extLst>
                </a:gridCol>
                <a:gridCol w="675005">
                  <a:extLst>
                    <a:ext uri="{9D8B030D-6E8A-4147-A177-3AD203B41FA5}">
                      <a16:colId xmlns:a16="http://schemas.microsoft.com/office/drawing/2014/main" val="20005"/>
                    </a:ext>
                  </a:extLst>
                </a:gridCol>
              </a:tblGrid>
              <a:tr h="370840">
                <a:tc>
                  <a:txBody>
                    <a:bodyPr/>
                    <a:lstStyle/>
                    <a:p>
                      <a:endParaRPr lang="en-US" sz="1000" kern="1200" dirty="0">
                        <a:solidFill>
                          <a:schemeClr val="dk1"/>
                        </a:solidFill>
                        <a:latin typeface="Arial Unicode MS" panose="020B0604020202020204" pitchFamily="34" charset="-128"/>
                        <a:ea typeface="+mn-ea"/>
                        <a:cs typeface="+mn-cs"/>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5"/>
                    </a:solidFill>
                  </a:tcPr>
                </a:tc>
                <a:tc>
                  <a:txBody>
                    <a:bodyPr/>
                    <a:lstStyle/>
                    <a:p>
                      <a:r>
                        <a:rPr lang="en-US" sz="1000" dirty="0">
                          <a:latin typeface="Arial Unicode MS" panose="020B0604020202020204" pitchFamily="34" charset="-128"/>
                        </a:rPr>
                        <a:t>Term1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solidFill>
                  </a:tcPr>
                </a:tc>
                <a:tc>
                  <a:txBody>
                    <a:bodyPr/>
                    <a:lstStyle/>
                    <a:p>
                      <a:r>
                        <a:rPr lang="en-US" sz="1000" dirty="0">
                          <a:latin typeface="Arial Unicode MS" panose="020B0604020202020204" pitchFamily="34" charset="-128"/>
                        </a:rPr>
                        <a:t>Term2</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solidFill>
                  </a:tcPr>
                </a:tc>
                <a:tc>
                  <a:txBody>
                    <a:bodyPr/>
                    <a:lstStyle/>
                    <a:p>
                      <a:r>
                        <a:rPr lang="en-US" sz="1000" dirty="0">
                          <a:latin typeface="Arial Unicode MS" panose="020B0604020202020204" pitchFamily="34" charset="-128"/>
                        </a:rPr>
                        <a:t>Term3</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solidFill>
                  </a:tcPr>
                </a:tc>
                <a:tc>
                  <a:txBody>
                    <a:bodyPr/>
                    <a:lstStyle/>
                    <a:p>
                      <a:r>
                        <a:rPr lang="en-US" sz="1000" dirty="0">
                          <a:latin typeface="Arial Unicode MS" panose="020B0604020202020204" pitchFamily="34" charset="-128"/>
                        </a:rPr>
                        <a:t>…</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solidFill>
                  </a:tcPr>
                </a:tc>
                <a:tc>
                  <a:txBody>
                    <a:bodyPr/>
                    <a:lstStyle/>
                    <a:p>
                      <a:r>
                        <a:rPr lang="en-US" sz="1000" dirty="0">
                          <a:latin typeface="Arial Unicode MS" panose="020B0604020202020204" pitchFamily="34" charset="-128"/>
                        </a:rPr>
                        <a:t>Term_n</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370840">
                <a:tc>
                  <a:txBody>
                    <a:bodyPr/>
                    <a:lstStyle/>
                    <a:p>
                      <a:r>
                        <a:rPr lang="en-US" sz="1000" dirty="0">
                          <a:solidFill>
                            <a:schemeClr val="bg1"/>
                          </a:solidFill>
                          <a:latin typeface="Arial Unicode MS" panose="020B0604020202020204" pitchFamily="34" charset="-128"/>
                        </a:rPr>
                        <a:t>Tweet1</a:t>
                      </a:r>
                    </a:p>
                  </a:txBody>
                  <a:tcPr>
                    <a:lnT w="12700" cap="flat" cmpd="sng" algn="ctr">
                      <a:solidFill>
                        <a:srgbClr val="FFFFFF"/>
                      </a:solidFill>
                      <a:prstDash val="solid"/>
                      <a:round/>
                      <a:headEnd type="none" w="med" len="med"/>
                      <a:tailEnd type="none" w="med" len="med"/>
                    </a:lnT>
                    <a:solidFill>
                      <a:schemeClr val="accent1"/>
                    </a:solidFill>
                  </a:tcPr>
                </a:tc>
                <a:tc>
                  <a:txBody>
                    <a:bodyPr/>
                    <a:lstStyle/>
                    <a:p>
                      <a:r>
                        <a:rPr lang="en-US" sz="1000" dirty="0">
                          <a:latin typeface="Arial Unicode MS" panose="020B0604020202020204" pitchFamily="34" charset="-128"/>
                        </a:rPr>
                        <a:t>0</a:t>
                      </a:r>
                    </a:p>
                  </a:txBody>
                  <a:tcPr>
                    <a:lnT w="12700" cap="flat" cmpd="sng" algn="ctr">
                      <a:solidFill>
                        <a:srgbClr val="FFFFFF"/>
                      </a:solidFill>
                      <a:prstDash val="solid"/>
                      <a:round/>
                      <a:headEnd type="none" w="med" len="med"/>
                      <a:tailEnd type="none" w="med" len="med"/>
                    </a:lnT>
                    <a:solidFill>
                      <a:schemeClr val="accent5"/>
                    </a:solidFill>
                  </a:tcPr>
                </a:tc>
                <a:tc>
                  <a:txBody>
                    <a:bodyPr/>
                    <a:lstStyle/>
                    <a:p>
                      <a:r>
                        <a:rPr lang="en-US" sz="1000" dirty="0">
                          <a:latin typeface="Arial Unicode MS" panose="020B0604020202020204" pitchFamily="34" charset="-128"/>
                        </a:rPr>
                        <a:t>1</a:t>
                      </a:r>
                    </a:p>
                  </a:txBody>
                  <a:tcPr>
                    <a:lnT w="12700" cap="flat" cmpd="sng" algn="ctr">
                      <a:solidFill>
                        <a:srgbClr val="FFFFFF"/>
                      </a:solidFill>
                      <a:prstDash val="solid"/>
                      <a:round/>
                      <a:headEnd type="none" w="med" len="med"/>
                      <a:tailEnd type="none" w="med" len="med"/>
                    </a:lnT>
                    <a:solidFill>
                      <a:schemeClr val="accent5"/>
                    </a:solidFill>
                  </a:tcPr>
                </a:tc>
                <a:tc>
                  <a:txBody>
                    <a:bodyPr/>
                    <a:lstStyle/>
                    <a:p>
                      <a:r>
                        <a:rPr lang="en-US" sz="1000" dirty="0">
                          <a:latin typeface="Arial Unicode MS" panose="020B0604020202020204" pitchFamily="34" charset="-128"/>
                        </a:rPr>
                        <a:t>1</a:t>
                      </a:r>
                    </a:p>
                  </a:txBody>
                  <a:tcPr>
                    <a:lnT w="12700" cap="flat" cmpd="sng" algn="ctr">
                      <a:solidFill>
                        <a:srgbClr val="FFFFFF"/>
                      </a:solidFill>
                      <a:prstDash val="solid"/>
                      <a:round/>
                      <a:headEnd type="none" w="med" len="med"/>
                      <a:tailEnd type="none" w="med" len="med"/>
                    </a:lnT>
                    <a:solidFill>
                      <a:schemeClr val="accent5"/>
                    </a:solidFill>
                  </a:tcPr>
                </a:tc>
                <a:tc>
                  <a:txBody>
                    <a:bodyPr/>
                    <a:lstStyle/>
                    <a:p>
                      <a:r>
                        <a:rPr lang="en-US" sz="1000" dirty="0">
                          <a:latin typeface="Arial Unicode MS" panose="020B0604020202020204" pitchFamily="34" charset="-128"/>
                        </a:rPr>
                        <a:t>0</a:t>
                      </a:r>
                    </a:p>
                  </a:txBody>
                  <a:tcPr>
                    <a:lnT w="12700" cap="flat" cmpd="sng" algn="ctr">
                      <a:solidFill>
                        <a:srgbClr val="FFFFFF"/>
                      </a:solidFill>
                      <a:prstDash val="solid"/>
                      <a:round/>
                      <a:headEnd type="none" w="med" len="med"/>
                      <a:tailEnd type="none" w="med" len="med"/>
                    </a:lnT>
                    <a:solidFill>
                      <a:schemeClr val="accent5"/>
                    </a:solidFill>
                  </a:tcPr>
                </a:tc>
                <a:tc>
                  <a:txBody>
                    <a:bodyPr/>
                    <a:lstStyle/>
                    <a:p>
                      <a:r>
                        <a:rPr lang="en-US" sz="1000" dirty="0">
                          <a:latin typeface="Arial Unicode MS" panose="020B0604020202020204" pitchFamily="34" charset="-128"/>
                        </a:rPr>
                        <a:t>0</a:t>
                      </a:r>
                    </a:p>
                  </a:txBody>
                  <a:tcPr>
                    <a:lnT w="12700" cap="flat" cmpd="sng" algn="ctr">
                      <a:solidFill>
                        <a:srgbClr val="FFFFFF"/>
                      </a:solidFill>
                      <a:prstDash val="solid"/>
                      <a:round/>
                      <a:headEnd type="none" w="med" len="med"/>
                      <a:tailEnd type="none" w="med" len="med"/>
                    </a:lnT>
                    <a:solidFill>
                      <a:schemeClr val="accent5"/>
                    </a:solidFill>
                  </a:tcPr>
                </a:tc>
                <a:extLst>
                  <a:ext uri="{0D108BD9-81ED-4DB2-BD59-A6C34878D82A}">
                    <a16:rowId xmlns:a16="http://schemas.microsoft.com/office/drawing/2014/main" val="10001"/>
                  </a:ext>
                </a:extLst>
              </a:tr>
              <a:tr h="370840">
                <a:tc>
                  <a:txBody>
                    <a:bodyPr/>
                    <a:lstStyle/>
                    <a:p>
                      <a:r>
                        <a:rPr lang="en-US" sz="1000" dirty="0">
                          <a:solidFill>
                            <a:schemeClr val="bg1"/>
                          </a:solidFill>
                          <a:latin typeface="Arial Unicode MS" panose="020B0604020202020204" pitchFamily="34" charset="-128"/>
                        </a:rPr>
                        <a:t>Tweet2</a:t>
                      </a:r>
                    </a:p>
                  </a:txBody>
                  <a:tcPr>
                    <a:solidFill>
                      <a:schemeClr val="accent1"/>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1</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extLst>
                  <a:ext uri="{0D108BD9-81ED-4DB2-BD59-A6C34878D82A}">
                    <a16:rowId xmlns:a16="http://schemas.microsoft.com/office/drawing/2014/main" val="10002"/>
                  </a:ext>
                </a:extLst>
              </a:tr>
              <a:tr h="370840">
                <a:tc>
                  <a:txBody>
                    <a:bodyPr/>
                    <a:lstStyle/>
                    <a:p>
                      <a:r>
                        <a:rPr lang="en-US" sz="1000" dirty="0">
                          <a:solidFill>
                            <a:schemeClr val="bg1"/>
                          </a:solidFill>
                          <a:latin typeface="Arial Unicode MS" panose="020B0604020202020204" pitchFamily="34" charset="-128"/>
                        </a:rPr>
                        <a:t>Tweet3</a:t>
                      </a:r>
                    </a:p>
                  </a:txBody>
                  <a:tcPr>
                    <a:solidFill>
                      <a:schemeClr val="accent1"/>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3</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extLst>
                  <a:ext uri="{0D108BD9-81ED-4DB2-BD59-A6C34878D82A}">
                    <a16:rowId xmlns:a16="http://schemas.microsoft.com/office/drawing/2014/main" val="10003"/>
                  </a:ext>
                </a:extLst>
              </a:tr>
              <a:tr h="370840">
                <a:tc>
                  <a:txBody>
                    <a:bodyPr/>
                    <a:lstStyle/>
                    <a:p>
                      <a:r>
                        <a:rPr lang="en-US" sz="1000" dirty="0">
                          <a:solidFill>
                            <a:schemeClr val="bg1"/>
                          </a:solidFill>
                          <a:latin typeface="Arial Unicode MS" panose="020B0604020202020204" pitchFamily="34" charset="-128"/>
                        </a:rPr>
                        <a:t>…</a:t>
                      </a:r>
                    </a:p>
                  </a:txBody>
                  <a:tcPr>
                    <a:solidFill>
                      <a:schemeClr val="accent1"/>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1</a:t>
                      </a:r>
                    </a:p>
                  </a:txBody>
                  <a:tcPr>
                    <a:solidFill>
                      <a:schemeClr val="accent5"/>
                    </a:solidFill>
                  </a:tcPr>
                </a:tc>
                <a:tc>
                  <a:txBody>
                    <a:bodyPr/>
                    <a:lstStyle/>
                    <a:p>
                      <a:r>
                        <a:rPr lang="en-US" sz="1000" dirty="0">
                          <a:latin typeface="Arial Unicode MS" panose="020B0604020202020204" pitchFamily="34" charset="-128"/>
                        </a:rPr>
                        <a:t>1</a:t>
                      </a:r>
                    </a:p>
                  </a:txBody>
                  <a:tcPr>
                    <a:solidFill>
                      <a:schemeClr val="accent5"/>
                    </a:solidFill>
                  </a:tcPr>
                </a:tc>
                <a:extLst>
                  <a:ext uri="{0D108BD9-81ED-4DB2-BD59-A6C34878D82A}">
                    <a16:rowId xmlns:a16="http://schemas.microsoft.com/office/drawing/2014/main" val="10004"/>
                  </a:ext>
                </a:extLst>
              </a:tr>
              <a:tr h="370840">
                <a:tc>
                  <a:txBody>
                    <a:bodyPr/>
                    <a:lstStyle/>
                    <a:p>
                      <a:r>
                        <a:rPr lang="en-US" sz="1000" dirty="0">
                          <a:solidFill>
                            <a:schemeClr val="bg1"/>
                          </a:solidFill>
                          <a:latin typeface="Arial Unicode MS" panose="020B0604020202020204" pitchFamily="34" charset="-128"/>
                        </a:rPr>
                        <a:t>Tweet_n</a:t>
                      </a:r>
                    </a:p>
                  </a:txBody>
                  <a:tcPr>
                    <a:solidFill>
                      <a:schemeClr val="accent1"/>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tc>
                  <a:txBody>
                    <a:bodyPr/>
                    <a:lstStyle/>
                    <a:p>
                      <a:r>
                        <a:rPr lang="en-US" sz="1000" dirty="0">
                          <a:latin typeface="Arial Unicode MS" panose="020B0604020202020204" pitchFamily="34" charset="-128"/>
                        </a:rPr>
                        <a:t>1</a:t>
                      </a:r>
                    </a:p>
                  </a:txBody>
                  <a:tcPr>
                    <a:solidFill>
                      <a:schemeClr val="accent5"/>
                    </a:solidFill>
                  </a:tcPr>
                </a:tc>
                <a:tc>
                  <a:txBody>
                    <a:bodyPr/>
                    <a:lstStyle/>
                    <a:p>
                      <a:r>
                        <a:rPr lang="en-US" sz="1000" dirty="0">
                          <a:latin typeface="Arial Unicode MS" panose="020B0604020202020204" pitchFamily="34" charset="-128"/>
                        </a:rPr>
                        <a:t>0</a:t>
                      </a:r>
                    </a:p>
                  </a:txBody>
                  <a:tcPr>
                    <a:solidFill>
                      <a:schemeClr val="accent5"/>
                    </a:solidFill>
                  </a:tcPr>
                </a:tc>
                <a:extLst>
                  <a:ext uri="{0D108BD9-81ED-4DB2-BD59-A6C34878D82A}">
                    <a16:rowId xmlns:a16="http://schemas.microsoft.com/office/drawing/2014/main" val="10005"/>
                  </a:ext>
                </a:extLst>
              </a:tr>
            </a:tbl>
          </a:graphicData>
        </a:graphic>
      </p:graphicFrame>
      <p:sp>
        <p:nvSpPr>
          <p:cNvPr id="18" name="Rectangle 17">
            <a:extLst>
              <a:ext uri="{FF2B5EF4-FFF2-40B4-BE49-F238E27FC236}">
                <a16:creationId xmlns:a16="http://schemas.microsoft.com/office/drawing/2014/main" id="{954BE713-5D5B-4EF8-BA05-3C4EC246EE00}"/>
              </a:ext>
            </a:extLst>
          </p:cNvPr>
          <p:cNvSpPr/>
          <p:nvPr/>
        </p:nvSpPr>
        <p:spPr>
          <a:xfrm>
            <a:off x="628650" y="2047261"/>
            <a:ext cx="3513457"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Document Term Matrix</a:t>
            </a:r>
          </a:p>
        </p:txBody>
      </p:sp>
      <p:cxnSp>
        <p:nvCxnSpPr>
          <p:cNvPr id="15" name="Straight Connector 14">
            <a:extLst>
              <a:ext uri="{FF2B5EF4-FFF2-40B4-BE49-F238E27FC236}">
                <a16:creationId xmlns:a16="http://schemas.microsoft.com/office/drawing/2014/main" id="{E68DCEDB-E716-0F41-9B9C-F63D6340F5FE}"/>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E639B12-F934-A24A-A9B8-93C632F5A1D8}"/>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80575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F061A48-CB41-4DDC-B8B9-5FFA68FF2634}"/>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Dendrograms: Hierarchical Clusters</a:t>
            </a:r>
          </a:p>
        </p:txBody>
      </p:sp>
      <p:sp>
        <p:nvSpPr>
          <p:cNvPr id="6" name="Date Placeholder 1">
            <a:extLst>
              <a:ext uri="{FF2B5EF4-FFF2-40B4-BE49-F238E27FC236}">
                <a16:creationId xmlns:a16="http://schemas.microsoft.com/office/drawing/2014/main" id="{A5024E83-7248-49C6-83CE-0C52F416FEF7}"/>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9" name="Footer Placeholder 5">
            <a:extLst>
              <a:ext uri="{FF2B5EF4-FFF2-40B4-BE49-F238E27FC236}">
                <a16:creationId xmlns:a16="http://schemas.microsoft.com/office/drawing/2014/main" id="{D1D3783E-01A5-469C-B82C-CDF73DEAFA52}"/>
              </a:ext>
            </a:extLst>
          </p:cNvPr>
          <p:cNvSpPr>
            <a:spLocks noGrp="1"/>
          </p:cNvSpPr>
          <p:nvPr>
            <p:ph type="ftr" sz="quarter" idx="3"/>
          </p:nvPr>
        </p:nvSpPr>
        <p:spPr/>
        <p:txBody>
          <a:bodyPr/>
          <a:lstStyle/>
          <a:p>
            <a:r>
              <a:rPr lang="en-US"/>
              <a:t>Kwartler</a:t>
            </a:r>
            <a:endParaRPr lang="en-US" dirty="0"/>
          </a:p>
        </p:txBody>
      </p:sp>
      <p:sp>
        <p:nvSpPr>
          <p:cNvPr id="7" name="Slide Number Placeholder 3">
            <a:extLst>
              <a:ext uri="{FF2B5EF4-FFF2-40B4-BE49-F238E27FC236}">
                <a16:creationId xmlns:a16="http://schemas.microsoft.com/office/drawing/2014/main" id="{269E8134-5ACB-40D1-8C0C-86324C8FEF4A}"/>
              </a:ext>
            </a:extLst>
          </p:cNvPr>
          <p:cNvSpPr>
            <a:spLocks noGrp="1"/>
          </p:cNvSpPr>
          <p:nvPr>
            <p:ph type="sldNum" sz="quarter" idx="4"/>
          </p:nvPr>
        </p:nvSpPr>
        <p:spPr/>
        <p:txBody>
          <a:bodyPr/>
          <a:lstStyle/>
          <a:p>
            <a:fld id="{37290FF7-652B-4475-AEAB-8B1A5D23AE09}" type="slidenum">
              <a:rPr lang="en-US" smtClean="0"/>
              <a:pPr/>
              <a:t>20</a:t>
            </a:fld>
            <a:endParaRPr lang="en-US"/>
          </a:p>
        </p:txBody>
      </p:sp>
      <p:sp>
        <p:nvSpPr>
          <p:cNvPr id="15" name="TextBox 14">
            <a:extLst>
              <a:ext uri="{FF2B5EF4-FFF2-40B4-BE49-F238E27FC236}">
                <a16:creationId xmlns:a16="http://schemas.microsoft.com/office/drawing/2014/main" id="{F36488C7-5828-42B9-B9EA-E3E1326F4AA7}"/>
              </a:ext>
            </a:extLst>
          </p:cNvPr>
          <p:cNvSpPr txBox="1"/>
          <p:nvPr/>
        </p:nvSpPr>
        <p:spPr>
          <a:xfrm>
            <a:off x="367030" y="1092365"/>
            <a:ext cx="8409940" cy="307777"/>
          </a:xfrm>
          <a:prstGeom prst="rect">
            <a:avLst/>
          </a:prstGeom>
          <a:solidFill>
            <a:schemeClr val="accent1"/>
          </a:solidFill>
        </p:spPr>
        <p:txBody>
          <a:bodyPr wrap="square" rtlCol="0">
            <a:spAutoFit/>
          </a:bodyPr>
          <a:lstStyle/>
          <a:p>
            <a:pPr algn="ctr" defTabSz="457200"/>
            <a:r>
              <a:rPr lang="en-US" sz="1400" kern="1200" dirty="0">
                <a:solidFill>
                  <a:prstClr val="white"/>
                </a:solidFill>
                <a:latin typeface="+mj-lt"/>
                <a:ea typeface="Arial Unicode MS" panose="020B0604020202020204" pitchFamily="34" charset="-128"/>
                <a:cs typeface="Arial Unicode MS" panose="020B0604020202020204" pitchFamily="34" charset="-128"/>
              </a:rPr>
              <a:t>Visualizes hierarchical data.  For text, the frequency distances are calculated to create the </a:t>
            </a:r>
            <a:r>
              <a:rPr lang="en-US" sz="1400" kern="1200" dirty="0" err="1">
                <a:solidFill>
                  <a:prstClr val="white"/>
                </a:solidFill>
                <a:latin typeface="+mj-lt"/>
                <a:ea typeface="Arial Unicode MS" panose="020B0604020202020204" pitchFamily="34" charset="-128"/>
                <a:cs typeface="Arial Unicode MS" panose="020B0604020202020204" pitchFamily="34" charset="-128"/>
              </a:rPr>
              <a:t>hc</a:t>
            </a:r>
            <a:r>
              <a:rPr lang="en-US" sz="1400" kern="1200" dirty="0">
                <a:solidFill>
                  <a:prstClr val="white"/>
                </a:solidFill>
                <a:latin typeface="+mj-lt"/>
                <a:ea typeface="Arial Unicode MS" panose="020B0604020202020204" pitchFamily="34" charset="-128"/>
                <a:cs typeface="Arial Unicode MS" panose="020B0604020202020204" pitchFamily="34" charset="-128"/>
              </a:rPr>
              <a:t> object.</a:t>
            </a:r>
          </a:p>
        </p:txBody>
      </p:sp>
      <p:sp>
        <p:nvSpPr>
          <p:cNvPr id="11" name="Rectangle 10">
            <a:extLst>
              <a:ext uri="{FF2B5EF4-FFF2-40B4-BE49-F238E27FC236}">
                <a16:creationId xmlns:a16="http://schemas.microsoft.com/office/drawing/2014/main" id="{8EBEC10D-BA36-46F0-9B26-B7041C9D73F1}"/>
              </a:ext>
            </a:extLst>
          </p:cNvPr>
          <p:cNvSpPr/>
          <p:nvPr/>
        </p:nvSpPr>
        <p:spPr>
          <a:xfrm>
            <a:off x="365760" y="1763402"/>
            <a:ext cx="4114800" cy="3109548"/>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12" name="Rectangle 11">
            <a:extLst>
              <a:ext uri="{FF2B5EF4-FFF2-40B4-BE49-F238E27FC236}">
                <a16:creationId xmlns:a16="http://schemas.microsoft.com/office/drawing/2014/main" id="{7197406C-DFBC-4F87-B64C-5BFAB29DF079}"/>
              </a:ext>
            </a:extLst>
          </p:cNvPr>
          <p:cNvSpPr/>
          <p:nvPr/>
        </p:nvSpPr>
        <p:spPr>
          <a:xfrm>
            <a:off x="4660900" y="1759359"/>
            <a:ext cx="4114800" cy="3101506"/>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marL="114300" lvl="1" indent="-114300">
              <a:spcBef>
                <a:spcPts val="600"/>
              </a:spcBef>
              <a:buSzPct val="100000"/>
              <a:buFont typeface="Arial"/>
              <a:buChar char="•"/>
            </a:pPr>
            <a:endParaRPr lang="en-US" sz="1100" dirty="0">
              <a:solidFill>
                <a:schemeClr val="tx2"/>
              </a:solidFill>
            </a:endParaRPr>
          </a:p>
        </p:txBody>
      </p:sp>
      <p:sp>
        <p:nvSpPr>
          <p:cNvPr id="13" name="Rectangle 12">
            <a:extLst>
              <a:ext uri="{FF2B5EF4-FFF2-40B4-BE49-F238E27FC236}">
                <a16:creationId xmlns:a16="http://schemas.microsoft.com/office/drawing/2014/main" id="{6B2FAC6F-EF38-48BA-860E-5A21249ABE98}"/>
              </a:ext>
            </a:extLst>
          </p:cNvPr>
          <p:cNvSpPr/>
          <p:nvPr/>
        </p:nvSpPr>
        <p:spPr>
          <a:xfrm>
            <a:off x="365760" y="1394399"/>
            <a:ext cx="4114800"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Real Rainfall Data</a:t>
            </a:r>
          </a:p>
        </p:txBody>
      </p:sp>
      <p:sp>
        <p:nvSpPr>
          <p:cNvPr id="16" name="Rectangle 15">
            <a:extLst>
              <a:ext uri="{FF2B5EF4-FFF2-40B4-BE49-F238E27FC236}">
                <a16:creationId xmlns:a16="http://schemas.microsoft.com/office/drawing/2014/main" id="{FEE6A673-DE2C-4210-A54A-DC994611B17B}"/>
              </a:ext>
            </a:extLst>
          </p:cNvPr>
          <p:cNvSpPr/>
          <p:nvPr/>
        </p:nvSpPr>
        <p:spPr>
          <a:xfrm>
            <a:off x="4660900" y="1394399"/>
            <a:ext cx="4114800"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Rainfall Data as a Dendrogram</a:t>
            </a:r>
          </a:p>
        </p:txBody>
      </p:sp>
      <p:graphicFrame>
        <p:nvGraphicFramePr>
          <p:cNvPr id="23" name="Table 22">
            <a:extLst>
              <a:ext uri="{FF2B5EF4-FFF2-40B4-BE49-F238E27FC236}">
                <a16:creationId xmlns:a16="http://schemas.microsoft.com/office/drawing/2014/main" id="{96BC8BFB-0E3D-472B-BA07-1DD44E0CF5D4}"/>
              </a:ext>
            </a:extLst>
          </p:cNvPr>
          <p:cNvGraphicFramePr>
            <a:graphicFrameLocks noGrp="1"/>
          </p:cNvGraphicFramePr>
          <p:nvPr/>
        </p:nvGraphicFramePr>
        <p:xfrm>
          <a:off x="743136" y="2492487"/>
          <a:ext cx="3186200" cy="1483360"/>
        </p:xfrm>
        <a:graphic>
          <a:graphicData uri="http://schemas.openxmlformats.org/drawingml/2006/table">
            <a:tbl>
              <a:tblPr firstRow="1" bandRow="1">
                <a:tableStyleId>{F2DE63D5-997A-4646-A377-4702673A728D}</a:tableStyleId>
              </a:tblPr>
              <a:tblGrid>
                <a:gridCol w="1500064">
                  <a:extLst>
                    <a:ext uri="{9D8B030D-6E8A-4147-A177-3AD203B41FA5}">
                      <a16:colId xmlns:a16="http://schemas.microsoft.com/office/drawing/2014/main" val="20000"/>
                    </a:ext>
                  </a:extLst>
                </a:gridCol>
                <a:gridCol w="1686136">
                  <a:extLst>
                    <a:ext uri="{9D8B030D-6E8A-4147-A177-3AD203B41FA5}">
                      <a16:colId xmlns:a16="http://schemas.microsoft.com/office/drawing/2014/main" val="20001"/>
                    </a:ext>
                  </a:extLst>
                </a:gridCol>
              </a:tblGrid>
              <a:tr h="370840">
                <a:tc>
                  <a:txBody>
                    <a:bodyPr/>
                    <a:lstStyle/>
                    <a:p>
                      <a:pPr algn="ctr"/>
                      <a:r>
                        <a:rPr lang="en-US" sz="1800" kern="1200" dirty="0"/>
                        <a:t>City</a:t>
                      </a:r>
                      <a:endParaRPr lang="en-US" sz="1800" kern="1200" dirty="0">
                        <a:solidFill>
                          <a:srgbClr val="FFFFFF"/>
                        </a:solidFill>
                        <a:latin typeface="+mj-lt"/>
                        <a:ea typeface="+mn-ea"/>
                        <a:cs typeface="Arial Unicode MS" panose="020B0604020202020204" pitchFamily="34" charset="-128"/>
                      </a:endParaRPr>
                    </a:p>
                  </a:txBody>
                  <a:tcPr/>
                </a:tc>
                <a:tc>
                  <a:txBody>
                    <a:bodyPr/>
                    <a:lstStyle/>
                    <a:p>
                      <a:pPr algn="ctr"/>
                      <a:r>
                        <a:rPr lang="en-US" sz="1800" dirty="0"/>
                        <a:t>Annual Rainfall</a:t>
                      </a:r>
                      <a:endParaRPr lang="en-US" sz="1800" dirty="0">
                        <a:latin typeface="+mj-lt"/>
                        <a:cs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pPr algn="ctr"/>
                      <a:r>
                        <a:rPr lang="en-US" sz="1800" dirty="0"/>
                        <a:t>Portland</a:t>
                      </a:r>
                      <a:endParaRPr lang="en-US" sz="1800" dirty="0">
                        <a:solidFill>
                          <a:srgbClr val="FFFFFF"/>
                        </a:solidFill>
                        <a:latin typeface="+mj-lt"/>
                        <a:cs typeface="Arial Unicode MS" panose="020B0604020202020204" pitchFamily="34" charset="-128"/>
                      </a:endParaRPr>
                    </a:p>
                  </a:txBody>
                  <a:tcPr/>
                </a:tc>
                <a:tc>
                  <a:txBody>
                    <a:bodyPr/>
                    <a:lstStyle/>
                    <a:p>
                      <a:pPr algn="ctr"/>
                      <a:r>
                        <a:rPr lang="en-US" sz="1800" dirty="0"/>
                        <a:t>43.5</a:t>
                      </a:r>
                      <a:endParaRPr lang="en-US" sz="1800" dirty="0">
                        <a:solidFill>
                          <a:schemeClr val="bg1"/>
                        </a:solidFill>
                        <a:latin typeface="+mj-lt"/>
                        <a:cs typeface="Arial Unicode MS" panose="020B0604020202020204" pitchFamily="34" charset="-128"/>
                      </a:endParaRPr>
                    </a:p>
                  </a:txBody>
                  <a:tcPr/>
                </a:tc>
                <a:extLst>
                  <a:ext uri="{0D108BD9-81ED-4DB2-BD59-A6C34878D82A}">
                    <a16:rowId xmlns:a16="http://schemas.microsoft.com/office/drawing/2014/main" val="10001"/>
                  </a:ext>
                </a:extLst>
              </a:tr>
              <a:tr h="370840">
                <a:tc>
                  <a:txBody>
                    <a:bodyPr/>
                    <a:lstStyle/>
                    <a:p>
                      <a:pPr algn="ctr"/>
                      <a:r>
                        <a:rPr lang="en-US" sz="1800" dirty="0"/>
                        <a:t>Boston</a:t>
                      </a:r>
                      <a:endParaRPr lang="en-US" sz="1800" dirty="0">
                        <a:solidFill>
                          <a:srgbClr val="FFFFFF"/>
                        </a:solidFill>
                        <a:latin typeface="+mj-lt"/>
                        <a:cs typeface="Arial Unicode MS" panose="020B0604020202020204" pitchFamily="34" charset="-128"/>
                      </a:endParaRPr>
                    </a:p>
                  </a:txBody>
                  <a:tcPr/>
                </a:tc>
                <a:tc>
                  <a:txBody>
                    <a:bodyPr/>
                    <a:lstStyle/>
                    <a:p>
                      <a:pPr algn="ctr"/>
                      <a:r>
                        <a:rPr lang="en-US" sz="1800" dirty="0"/>
                        <a:t>43.8</a:t>
                      </a:r>
                      <a:endParaRPr lang="en-US" sz="1800" dirty="0">
                        <a:solidFill>
                          <a:schemeClr val="bg1"/>
                        </a:solidFill>
                        <a:latin typeface="+mj-lt"/>
                        <a:cs typeface="Arial Unicode MS" panose="020B0604020202020204" pitchFamily="34" charset="-128"/>
                      </a:endParaRPr>
                    </a:p>
                  </a:txBody>
                  <a:tcPr/>
                </a:tc>
                <a:extLst>
                  <a:ext uri="{0D108BD9-81ED-4DB2-BD59-A6C34878D82A}">
                    <a16:rowId xmlns:a16="http://schemas.microsoft.com/office/drawing/2014/main" val="10002"/>
                  </a:ext>
                </a:extLst>
              </a:tr>
              <a:tr h="370840">
                <a:tc>
                  <a:txBody>
                    <a:bodyPr/>
                    <a:lstStyle/>
                    <a:p>
                      <a:pPr algn="ctr"/>
                      <a:r>
                        <a:rPr lang="en-US" sz="1800" dirty="0"/>
                        <a:t>New Orleans</a:t>
                      </a:r>
                      <a:endParaRPr lang="en-US" sz="1800" dirty="0">
                        <a:solidFill>
                          <a:srgbClr val="FFFFFF"/>
                        </a:solidFill>
                        <a:latin typeface="+mj-lt"/>
                        <a:cs typeface="Arial Unicode MS" panose="020B0604020202020204" pitchFamily="34" charset="-128"/>
                      </a:endParaRPr>
                    </a:p>
                  </a:txBody>
                  <a:tcPr/>
                </a:tc>
                <a:tc>
                  <a:txBody>
                    <a:bodyPr/>
                    <a:lstStyle/>
                    <a:p>
                      <a:pPr algn="ctr"/>
                      <a:r>
                        <a:rPr lang="en-US" sz="1800" dirty="0"/>
                        <a:t>62.7</a:t>
                      </a:r>
                      <a:endParaRPr lang="en-US" sz="1800" dirty="0">
                        <a:solidFill>
                          <a:schemeClr val="bg1"/>
                        </a:solidFill>
                        <a:latin typeface="+mj-lt"/>
                        <a:cs typeface="Arial Unicode MS" panose="020B0604020202020204" pitchFamily="34" charset="-128"/>
                      </a:endParaRPr>
                    </a:p>
                  </a:txBody>
                  <a:tcPr/>
                </a:tc>
                <a:extLst>
                  <a:ext uri="{0D108BD9-81ED-4DB2-BD59-A6C34878D82A}">
                    <a16:rowId xmlns:a16="http://schemas.microsoft.com/office/drawing/2014/main" val="10003"/>
                  </a:ext>
                </a:extLst>
              </a:tr>
            </a:tbl>
          </a:graphicData>
        </a:graphic>
      </p:graphicFrame>
      <p:grpSp>
        <p:nvGrpSpPr>
          <p:cNvPr id="25" name="Group 24">
            <a:extLst>
              <a:ext uri="{FF2B5EF4-FFF2-40B4-BE49-F238E27FC236}">
                <a16:creationId xmlns:a16="http://schemas.microsoft.com/office/drawing/2014/main" id="{789388D9-5EAB-D246-9EC6-C9BE5E1C2257}"/>
              </a:ext>
            </a:extLst>
          </p:cNvPr>
          <p:cNvGrpSpPr/>
          <p:nvPr/>
        </p:nvGrpSpPr>
        <p:grpSpPr>
          <a:xfrm>
            <a:off x="5140012" y="1945780"/>
            <a:ext cx="2871119" cy="2930262"/>
            <a:chOff x="5846529" y="2604459"/>
            <a:chExt cx="2871119" cy="2930262"/>
          </a:xfrm>
        </p:grpSpPr>
        <p:sp>
          <p:nvSpPr>
            <p:cNvPr id="38" name="TextBox 37">
              <a:extLst>
                <a:ext uri="{FF2B5EF4-FFF2-40B4-BE49-F238E27FC236}">
                  <a16:creationId xmlns:a16="http://schemas.microsoft.com/office/drawing/2014/main" id="{18DFF4E4-9A57-0048-B50F-EE5419962515}"/>
                </a:ext>
              </a:extLst>
            </p:cNvPr>
            <p:cNvSpPr txBox="1"/>
            <p:nvPr/>
          </p:nvSpPr>
          <p:spPr>
            <a:xfrm rot="5400000">
              <a:off x="6059898" y="4628170"/>
              <a:ext cx="543739" cy="230832"/>
            </a:xfrm>
            <a:prstGeom prst="rect">
              <a:avLst/>
            </a:prstGeom>
            <a:noFill/>
          </p:spPr>
          <p:txBody>
            <a:bodyPr wrap="none" rtlCol="0">
              <a:spAutoFit/>
            </a:bodyPr>
            <a:lstStyle/>
            <a:p>
              <a:pPr defTabSz="457200"/>
              <a:r>
                <a:rPr lang="en-US" sz="900" kern="1200" dirty="0">
                  <a:solidFill>
                    <a:srgbClr val="13705B"/>
                  </a:solidFill>
                  <a:latin typeface="Arial Unicode MS" panose="020B0604020202020204" pitchFamily="34" charset="-128"/>
                  <a:ea typeface="Arial Unicode MS" panose="020B0604020202020204" pitchFamily="34" charset="-128"/>
                  <a:cs typeface="Arial Unicode MS" panose="020B0604020202020204" pitchFamily="34" charset="-128"/>
                </a:rPr>
                <a:t>Boston</a:t>
              </a:r>
            </a:p>
          </p:txBody>
        </p:sp>
        <p:sp>
          <p:nvSpPr>
            <p:cNvPr id="40" name="TextBox 39">
              <a:extLst>
                <a:ext uri="{FF2B5EF4-FFF2-40B4-BE49-F238E27FC236}">
                  <a16:creationId xmlns:a16="http://schemas.microsoft.com/office/drawing/2014/main" id="{9D138C56-F3FE-934D-A759-B23EE5978559}"/>
                </a:ext>
              </a:extLst>
            </p:cNvPr>
            <p:cNvSpPr txBox="1"/>
            <p:nvPr/>
          </p:nvSpPr>
          <p:spPr>
            <a:xfrm rot="5400000">
              <a:off x="6994353" y="4700649"/>
              <a:ext cx="614271" cy="230832"/>
            </a:xfrm>
            <a:prstGeom prst="rect">
              <a:avLst/>
            </a:prstGeom>
            <a:noFill/>
          </p:spPr>
          <p:txBody>
            <a:bodyPr wrap="none" rtlCol="0">
              <a:spAutoFit/>
            </a:bodyPr>
            <a:lstStyle/>
            <a:p>
              <a:pPr defTabSz="457200"/>
              <a:r>
                <a:rPr lang="en-US" sz="900" kern="1200" dirty="0">
                  <a:solidFill>
                    <a:srgbClr val="13705B"/>
                  </a:solidFill>
                  <a:latin typeface="Arial Unicode MS" panose="020B0604020202020204" pitchFamily="34" charset="-128"/>
                  <a:ea typeface="Arial Unicode MS" panose="020B0604020202020204" pitchFamily="34" charset="-128"/>
                  <a:cs typeface="Arial Unicode MS" panose="020B0604020202020204" pitchFamily="34" charset="-128"/>
                </a:rPr>
                <a:t>Portland</a:t>
              </a:r>
            </a:p>
          </p:txBody>
        </p:sp>
        <p:sp>
          <p:nvSpPr>
            <p:cNvPr id="41" name="TextBox 40">
              <a:extLst>
                <a:ext uri="{FF2B5EF4-FFF2-40B4-BE49-F238E27FC236}">
                  <a16:creationId xmlns:a16="http://schemas.microsoft.com/office/drawing/2014/main" id="{5BB8BA14-CAA0-D34C-AC09-C0A83693CB62}"/>
                </a:ext>
              </a:extLst>
            </p:cNvPr>
            <p:cNvSpPr txBox="1"/>
            <p:nvPr/>
          </p:nvSpPr>
          <p:spPr>
            <a:xfrm rot="5400000">
              <a:off x="8176474" y="4993548"/>
              <a:ext cx="851515" cy="230832"/>
            </a:xfrm>
            <a:prstGeom prst="rect">
              <a:avLst/>
            </a:prstGeom>
            <a:noFill/>
          </p:spPr>
          <p:txBody>
            <a:bodyPr wrap="none" rtlCol="0">
              <a:spAutoFit/>
            </a:bodyPr>
            <a:lstStyle/>
            <a:p>
              <a:pPr defTabSz="457200"/>
              <a:r>
                <a:rPr lang="en-US" sz="900" kern="1200" dirty="0">
                  <a:solidFill>
                    <a:srgbClr val="1C2835"/>
                  </a:solidFill>
                  <a:latin typeface="Arial Unicode MS" panose="020B0604020202020204" pitchFamily="34" charset="-128"/>
                  <a:ea typeface="Arial Unicode MS" panose="020B0604020202020204" pitchFamily="34" charset="-128"/>
                  <a:cs typeface="Arial Unicode MS" panose="020B0604020202020204" pitchFamily="34" charset="-128"/>
                </a:rPr>
                <a:t>New Orleans</a:t>
              </a:r>
            </a:p>
          </p:txBody>
        </p:sp>
        <p:cxnSp>
          <p:nvCxnSpPr>
            <p:cNvPr id="42" name="Straight Connector 41">
              <a:extLst>
                <a:ext uri="{FF2B5EF4-FFF2-40B4-BE49-F238E27FC236}">
                  <a16:creationId xmlns:a16="http://schemas.microsoft.com/office/drawing/2014/main" id="{4A690FB7-D672-2849-A574-598972DB7D9C}"/>
                </a:ext>
              </a:extLst>
            </p:cNvPr>
            <p:cNvCxnSpPr>
              <a:stCxn id="38" idx="1"/>
            </p:cNvCxnSpPr>
            <p:nvPr/>
          </p:nvCxnSpPr>
          <p:spPr>
            <a:xfrm flipV="1">
              <a:off x="6331768" y="3544791"/>
              <a:ext cx="507132" cy="926926"/>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36C63BB9-B609-C240-832D-8BAA1204E5AA}"/>
                </a:ext>
              </a:extLst>
            </p:cNvPr>
            <p:cNvCxnSpPr>
              <a:stCxn id="40" idx="1"/>
            </p:cNvCxnSpPr>
            <p:nvPr/>
          </p:nvCxnSpPr>
          <p:spPr>
            <a:xfrm flipH="1" flipV="1">
              <a:off x="6838904" y="3544792"/>
              <a:ext cx="462585" cy="964138"/>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1294D2C3-25F9-5742-8060-ACE4BEAB59CF}"/>
                </a:ext>
              </a:extLst>
            </p:cNvPr>
            <p:cNvCxnSpPr>
              <a:cxnSpLocks/>
              <a:stCxn id="41" idx="1"/>
            </p:cNvCxnSpPr>
            <p:nvPr/>
          </p:nvCxnSpPr>
          <p:spPr>
            <a:xfrm flipH="1" flipV="1">
              <a:off x="7477707" y="2730555"/>
              <a:ext cx="1124525" cy="1952652"/>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23218C94-7FC9-4C49-A966-27AEE94EF3C9}"/>
                </a:ext>
              </a:extLst>
            </p:cNvPr>
            <p:cNvCxnSpPr>
              <a:cxnSpLocks/>
            </p:cNvCxnSpPr>
            <p:nvPr/>
          </p:nvCxnSpPr>
          <p:spPr>
            <a:xfrm flipV="1">
              <a:off x="6841099" y="2735264"/>
              <a:ext cx="629667" cy="840243"/>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69A33E78-9E87-3943-B874-031D3E9A4B77}"/>
                </a:ext>
              </a:extLst>
            </p:cNvPr>
            <p:cNvCxnSpPr/>
            <p:nvPr/>
          </p:nvCxnSpPr>
          <p:spPr>
            <a:xfrm flipV="1">
              <a:off x="5944228" y="2735264"/>
              <a:ext cx="0" cy="1880421"/>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F5A69358-8501-4F4F-9F2A-C35A7930C756}"/>
                </a:ext>
              </a:extLst>
            </p:cNvPr>
            <p:cNvCxnSpPr/>
            <p:nvPr/>
          </p:nvCxnSpPr>
          <p:spPr>
            <a:xfrm>
              <a:off x="5846529" y="2735264"/>
              <a:ext cx="195398" cy="0"/>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F0FB26EF-0BDE-4846-8CED-D867B4DCF006}"/>
                </a:ext>
              </a:extLst>
            </p:cNvPr>
            <p:cNvCxnSpPr/>
            <p:nvPr/>
          </p:nvCxnSpPr>
          <p:spPr>
            <a:xfrm>
              <a:off x="5846529" y="3550660"/>
              <a:ext cx="195398" cy="0"/>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sp>
          <p:nvSpPr>
            <p:cNvPr id="49" name="TextBox 48">
              <a:extLst>
                <a:ext uri="{FF2B5EF4-FFF2-40B4-BE49-F238E27FC236}">
                  <a16:creationId xmlns:a16="http://schemas.microsoft.com/office/drawing/2014/main" id="{062D12AF-6C66-CE43-84E7-34327854A32B}"/>
                </a:ext>
              </a:extLst>
            </p:cNvPr>
            <p:cNvSpPr txBox="1"/>
            <p:nvPr/>
          </p:nvSpPr>
          <p:spPr>
            <a:xfrm>
              <a:off x="5953048" y="3413985"/>
              <a:ext cx="338554" cy="261610"/>
            </a:xfrm>
            <a:prstGeom prst="rect">
              <a:avLst/>
            </a:prstGeom>
            <a:noFill/>
          </p:spPr>
          <p:txBody>
            <a:bodyPr wrap="none" rtlCol="0">
              <a:spAutoFit/>
            </a:bodyPr>
            <a:lstStyle/>
            <a:p>
              <a:pPr defTabSz="457200"/>
              <a:r>
                <a:rPr lang="en-US" sz="105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44</a:t>
              </a:r>
            </a:p>
          </p:txBody>
        </p:sp>
        <p:sp>
          <p:nvSpPr>
            <p:cNvPr id="50" name="TextBox 49">
              <a:extLst>
                <a:ext uri="{FF2B5EF4-FFF2-40B4-BE49-F238E27FC236}">
                  <a16:creationId xmlns:a16="http://schemas.microsoft.com/office/drawing/2014/main" id="{C0E700BD-AC0C-C24C-890F-B88DD344BB0A}"/>
                </a:ext>
              </a:extLst>
            </p:cNvPr>
            <p:cNvSpPr txBox="1"/>
            <p:nvPr/>
          </p:nvSpPr>
          <p:spPr>
            <a:xfrm>
              <a:off x="5958588" y="2604459"/>
              <a:ext cx="335348" cy="253916"/>
            </a:xfrm>
            <a:prstGeom prst="rect">
              <a:avLst/>
            </a:prstGeom>
            <a:noFill/>
          </p:spPr>
          <p:txBody>
            <a:bodyPr wrap="none" rtlCol="0">
              <a:spAutoFit/>
            </a:bodyPr>
            <a:lstStyle/>
            <a:p>
              <a:pPr defTabSz="457200"/>
              <a:r>
                <a:rPr lang="en-US" sz="105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63</a:t>
              </a:r>
            </a:p>
          </p:txBody>
        </p:sp>
      </p:grpSp>
      <p:cxnSp>
        <p:nvCxnSpPr>
          <p:cNvPr id="26" name="Straight Connector 25">
            <a:extLst>
              <a:ext uri="{FF2B5EF4-FFF2-40B4-BE49-F238E27FC236}">
                <a16:creationId xmlns:a16="http://schemas.microsoft.com/office/drawing/2014/main" id="{7FDA39D3-C302-A745-B2DD-B9F905F7C7C9}"/>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BF7D8AF-7ED5-3D4E-A634-EAF6343251AE}"/>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4364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F061A48-CB41-4DDC-B8B9-5FFA68FF2634}"/>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Dendrograms: Hierarchical Clusters</a:t>
            </a:r>
          </a:p>
        </p:txBody>
      </p:sp>
      <p:sp>
        <p:nvSpPr>
          <p:cNvPr id="6" name="Date Placeholder 1">
            <a:extLst>
              <a:ext uri="{FF2B5EF4-FFF2-40B4-BE49-F238E27FC236}">
                <a16:creationId xmlns:a16="http://schemas.microsoft.com/office/drawing/2014/main" id="{A5024E83-7248-49C6-83CE-0C52F416FEF7}"/>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9" name="Footer Placeholder 5">
            <a:extLst>
              <a:ext uri="{FF2B5EF4-FFF2-40B4-BE49-F238E27FC236}">
                <a16:creationId xmlns:a16="http://schemas.microsoft.com/office/drawing/2014/main" id="{D1D3783E-01A5-469C-B82C-CDF73DEAFA52}"/>
              </a:ext>
            </a:extLst>
          </p:cNvPr>
          <p:cNvSpPr>
            <a:spLocks noGrp="1"/>
          </p:cNvSpPr>
          <p:nvPr>
            <p:ph type="ftr" sz="quarter" idx="3"/>
          </p:nvPr>
        </p:nvSpPr>
        <p:spPr/>
        <p:txBody>
          <a:bodyPr/>
          <a:lstStyle/>
          <a:p>
            <a:r>
              <a:rPr lang="en-US"/>
              <a:t>Kwartler</a:t>
            </a:r>
            <a:endParaRPr lang="en-US" dirty="0"/>
          </a:p>
        </p:txBody>
      </p:sp>
      <p:sp>
        <p:nvSpPr>
          <p:cNvPr id="7" name="Slide Number Placeholder 3">
            <a:extLst>
              <a:ext uri="{FF2B5EF4-FFF2-40B4-BE49-F238E27FC236}">
                <a16:creationId xmlns:a16="http://schemas.microsoft.com/office/drawing/2014/main" id="{269E8134-5ACB-40D1-8C0C-86324C8FEF4A}"/>
              </a:ext>
            </a:extLst>
          </p:cNvPr>
          <p:cNvSpPr>
            <a:spLocks noGrp="1"/>
          </p:cNvSpPr>
          <p:nvPr>
            <p:ph type="sldNum" sz="quarter" idx="4"/>
          </p:nvPr>
        </p:nvSpPr>
        <p:spPr/>
        <p:txBody>
          <a:bodyPr/>
          <a:lstStyle/>
          <a:p>
            <a:fld id="{37290FF7-652B-4475-AEAB-8B1A5D23AE09}" type="slidenum">
              <a:rPr lang="en-US" smtClean="0"/>
              <a:pPr/>
              <a:t>21</a:t>
            </a:fld>
            <a:endParaRPr lang="en-US"/>
          </a:p>
        </p:txBody>
      </p:sp>
      <p:sp>
        <p:nvSpPr>
          <p:cNvPr id="12" name="Rectangle 11">
            <a:extLst>
              <a:ext uri="{FF2B5EF4-FFF2-40B4-BE49-F238E27FC236}">
                <a16:creationId xmlns:a16="http://schemas.microsoft.com/office/drawing/2014/main" id="{7197406C-DFBC-4F87-B64C-5BFAB29DF079}"/>
              </a:ext>
            </a:extLst>
          </p:cNvPr>
          <p:cNvSpPr/>
          <p:nvPr/>
        </p:nvSpPr>
        <p:spPr>
          <a:xfrm>
            <a:off x="4660900" y="1497176"/>
            <a:ext cx="4114800" cy="331789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marL="114300" lvl="1" indent="-114300">
              <a:spcBef>
                <a:spcPts val="600"/>
              </a:spcBef>
              <a:buSzPct val="100000"/>
              <a:buFont typeface="Arial"/>
              <a:buChar char="•"/>
            </a:pPr>
            <a:endParaRPr lang="en-US" sz="1100" dirty="0">
              <a:solidFill>
                <a:schemeClr val="tx2"/>
              </a:solidFill>
            </a:endParaRPr>
          </a:p>
        </p:txBody>
      </p:sp>
      <p:sp>
        <p:nvSpPr>
          <p:cNvPr id="16" name="Rectangle 15">
            <a:extLst>
              <a:ext uri="{FF2B5EF4-FFF2-40B4-BE49-F238E27FC236}">
                <a16:creationId xmlns:a16="http://schemas.microsoft.com/office/drawing/2014/main" id="{FEE6A673-DE2C-4210-A54A-DC994611B17B}"/>
              </a:ext>
            </a:extLst>
          </p:cNvPr>
          <p:cNvSpPr/>
          <p:nvPr/>
        </p:nvSpPr>
        <p:spPr>
          <a:xfrm>
            <a:off x="4660900" y="1128174"/>
            <a:ext cx="4114800"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Rainfall Data as a Dendrogram</a:t>
            </a:r>
          </a:p>
        </p:txBody>
      </p:sp>
      <p:sp>
        <p:nvSpPr>
          <p:cNvPr id="19" name="Rectangle 18">
            <a:extLst>
              <a:ext uri="{FF2B5EF4-FFF2-40B4-BE49-F238E27FC236}">
                <a16:creationId xmlns:a16="http://schemas.microsoft.com/office/drawing/2014/main" id="{667B539A-F57E-4022-A051-60008C85B04B}"/>
              </a:ext>
            </a:extLst>
          </p:cNvPr>
          <p:cNvSpPr/>
          <p:nvPr/>
        </p:nvSpPr>
        <p:spPr>
          <a:xfrm>
            <a:off x="365760" y="1493935"/>
            <a:ext cx="4114800" cy="3332708"/>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marL="117475" indent="-117475" defTabSz="457200">
              <a:buFont typeface="Arial"/>
              <a:buChar char="•"/>
            </a:pPr>
            <a:r>
              <a:rPr lang="en-US" dirty="0">
                <a:solidFill>
                  <a:prstClr val="black"/>
                </a:solidFill>
                <a:ea typeface="Arial Unicode MS" panose="020B0604020202020204" pitchFamily="34" charset="-128"/>
                <a:cs typeface="Arial Unicode MS" panose="020B0604020202020204" pitchFamily="34" charset="-128"/>
              </a:rPr>
              <a:t>Reduces information much like average is a reduction of many observations’ values</a:t>
            </a:r>
          </a:p>
          <a:p>
            <a:pPr marL="117475" indent="-117475" defTabSz="457200">
              <a:buFont typeface="Arial"/>
              <a:buChar char="•"/>
            </a:pPr>
            <a:endParaRPr lang="en-US" sz="1400" dirty="0">
              <a:solidFill>
                <a:prstClr val="black"/>
              </a:solidFill>
              <a:ea typeface="Arial Unicode MS" panose="020B0604020202020204" pitchFamily="34" charset="-128"/>
              <a:cs typeface="Arial Unicode MS" panose="020B0604020202020204" pitchFamily="34" charset="-128"/>
            </a:endParaRPr>
          </a:p>
          <a:p>
            <a:pPr marL="117475" indent="-117475" defTabSz="457200">
              <a:buFont typeface="Arial"/>
              <a:buChar char="•"/>
            </a:pPr>
            <a:endParaRPr lang="en-US" sz="1400" dirty="0">
              <a:solidFill>
                <a:prstClr val="black"/>
              </a:solidFill>
              <a:ea typeface="Arial Unicode MS" panose="020B0604020202020204" pitchFamily="34" charset="-128"/>
              <a:cs typeface="Arial Unicode MS" panose="020B0604020202020204" pitchFamily="34" charset="-128"/>
            </a:endParaRPr>
          </a:p>
          <a:p>
            <a:pPr marL="117475" indent="-117475" defTabSz="457200">
              <a:buFont typeface="Arial"/>
              <a:buChar char="•"/>
            </a:pPr>
            <a:r>
              <a:rPr lang="en-US" sz="1600" dirty="0">
                <a:solidFill>
                  <a:prstClr val="black"/>
                </a:solidFill>
                <a:ea typeface="Arial Unicode MS" panose="020B0604020202020204" pitchFamily="34" charset="-128"/>
                <a:cs typeface="Arial Unicode MS" panose="020B0604020202020204" pitchFamily="34" charset="-128"/>
              </a:rPr>
              <a:t>Word clusters emerge often showing related terms/phrases</a:t>
            </a:r>
          </a:p>
          <a:p>
            <a:pPr marL="117475" indent="-117475" defTabSz="457200">
              <a:buFont typeface="Arial"/>
              <a:buChar char="•"/>
            </a:pPr>
            <a:endParaRPr lang="en-US" sz="1400" dirty="0">
              <a:solidFill>
                <a:prstClr val="black"/>
              </a:solidFill>
              <a:ea typeface="Arial Unicode MS" panose="020B0604020202020204" pitchFamily="34" charset="-128"/>
              <a:cs typeface="Arial Unicode MS" panose="020B0604020202020204" pitchFamily="34" charset="-128"/>
            </a:endParaRPr>
          </a:p>
          <a:p>
            <a:pPr marL="117475" indent="-117475" defTabSz="457200">
              <a:buFont typeface="Arial"/>
              <a:buChar char="•"/>
            </a:pPr>
            <a:r>
              <a:rPr lang="en-US" dirty="0">
                <a:solidFill>
                  <a:prstClr val="black"/>
                </a:solidFill>
                <a:ea typeface="Arial Unicode MS" panose="020B0604020202020204" pitchFamily="34" charset="-128"/>
                <a:cs typeface="Arial Unicode MS" panose="020B0604020202020204" pitchFamily="34" charset="-128"/>
              </a:rPr>
              <a:t>Term frequency is used to construct the word cluster.  Put another way, term A &amp; term B have similar freq. distances &amp; are considered a cluster</a:t>
            </a:r>
            <a:endParaRPr lang="en-US" sz="1100" dirty="0">
              <a:solidFill>
                <a:schemeClr val="tx2"/>
              </a:solidFill>
            </a:endParaRPr>
          </a:p>
        </p:txBody>
      </p:sp>
      <p:sp>
        <p:nvSpPr>
          <p:cNvPr id="21" name="Rectangle 20">
            <a:extLst>
              <a:ext uri="{FF2B5EF4-FFF2-40B4-BE49-F238E27FC236}">
                <a16:creationId xmlns:a16="http://schemas.microsoft.com/office/drawing/2014/main" id="{428A96B2-C9E8-4690-9E7E-137E9BECBA01}"/>
              </a:ext>
            </a:extLst>
          </p:cNvPr>
          <p:cNvSpPr/>
          <p:nvPr/>
        </p:nvSpPr>
        <p:spPr>
          <a:xfrm>
            <a:off x="365760" y="1128174"/>
            <a:ext cx="4114800"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Keep in Mind a Dendrogram</a:t>
            </a:r>
          </a:p>
        </p:txBody>
      </p:sp>
      <p:cxnSp>
        <p:nvCxnSpPr>
          <p:cNvPr id="24" name="Straight Connector 23">
            <a:extLst>
              <a:ext uri="{FF2B5EF4-FFF2-40B4-BE49-F238E27FC236}">
                <a16:creationId xmlns:a16="http://schemas.microsoft.com/office/drawing/2014/main" id="{36CB3112-4419-9A4B-A135-3AC83385A5D6}"/>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CA79532-C888-7746-BE0F-02940614772F}"/>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C037A5EC-66E4-C54D-8B2A-96A03BD38F30}"/>
              </a:ext>
            </a:extLst>
          </p:cNvPr>
          <p:cNvGrpSpPr/>
          <p:nvPr/>
        </p:nvGrpSpPr>
        <p:grpSpPr>
          <a:xfrm>
            <a:off x="5140012" y="1945780"/>
            <a:ext cx="2871119" cy="2930262"/>
            <a:chOff x="5846529" y="2604459"/>
            <a:chExt cx="2871119" cy="2930262"/>
          </a:xfrm>
        </p:grpSpPr>
        <p:sp>
          <p:nvSpPr>
            <p:cNvPr id="28" name="TextBox 27">
              <a:extLst>
                <a:ext uri="{FF2B5EF4-FFF2-40B4-BE49-F238E27FC236}">
                  <a16:creationId xmlns:a16="http://schemas.microsoft.com/office/drawing/2014/main" id="{FE2AB092-6238-C24F-8A17-41C6E8828C58}"/>
                </a:ext>
              </a:extLst>
            </p:cNvPr>
            <p:cNvSpPr txBox="1"/>
            <p:nvPr/>
          </p:nvSpPr>
          <p:spPr>
            <a:xfrm rot="5400000">
              <a:off x="6059898" y="4628170"/>
              <a:ext cx="543739" cy="230832"/>
            </a:xfrm>
            <a:prstGeom prst="rect">
              <a:avLst/>
            </a:prstGeom>
            <a:noFill/>
          </p:spPr>
          <p:txBody>
            <a:bodyPr wrap="none" rtlCol="0">
              <a:spAutoFit/>
            </a:bodyPr>
            <a:lstStyle/>
            <a:p>
              <a:pPr defTabSz="457200"/>
              <a:r>
                <a:rPr lang="en-US" sz="900" kern="1200" dirty="0">
                  <a:solidFill>
                    <a:srgbClr val="13705B"/>
                  </a:solidFill>
                  <a:latin typeface="Arial Unicode MS" panose="020B0604020202020204" pitchFamily="34" charset="-128"/>
                  <a:ea typeface="Arial Unicode MS" panose="020B0604020202020204" pitchFamily="34" charset="-128"/>
                  <a:cs typeface="Arial Unicode MS" panose="020B0604020202020204" pitchFamily="34" charset="-128"/>
                </a:rPr>
                <a:t>Boston</a:t>
              </a:r>
            </a:p>
          </p:txBody>
        </p:sp>
        <p:sp>
          <p:nvSpPr>
            <p:cNvPr id="29" name="TextBox 28">
              <a:extLst>
                <a:ext uri="{FF2B5EF4-FFF2-40B4-BE49-F238E27FC236}">
                  <a16:creationId xmlns:a16="http://schemas.microsoft.com/office/drawing/2014/main" id="{56FB3590-B92B-7F4B-BA54-005A29F81AF9}"/>
                </a:ext>
              </a:extLst>
            </p:cNvPr>
            <p:cNvSpPr txBox="1"/>
            <p:nvPr/>
          </p:nvSpPr>
          <p:spPr>
            <a:xfrm rot="5400000">
              <a:off x="6994353" y="4700649"/>
              <a:ext cx="614271" cy="230832"/>
            </a:xfrm>
            <a:prstGeom prst="rect">
              <a:avLst/>
            </a:prstGeom>
            <a:noFill/>
          </p:spPr>
          <p:txBody>
            <a:bodyPr wrap="none" rtlCol="0">
              <a:spAutoFit/>
            </a:bodyPr>
            <a:lstStyle/>
            <a:p>
              <a:pPr defTabSz="457200"/>
              <a:r>
                <a:rPr lang="en-US" sz="900" kern="1200" dirty="0">
                  <a:solidFill>
                    <a:srgbClr val="13705B"/>
                  </a:solidFill>
                  <a:latin typeface="Arial Unicode MS" panose="020B0604020202020204" pitchFamily="34" charset="-128"/>
                  <a:ea typeface="Arial Unicode MS" panose="020B0604020202020204" pitchFamily="34" charset="-128"/>
                  <a:cs typeface="Arial Unicode MS" panose="020B0604020202020204" pitchFamily="34" charset="-128"/>
                </a:rPr>
                <a:t>Portland</a:t>
              </a:r>
            </a:p>
          </p:txBody>
        </p:sp>
        <p:sp>
          <p:nvSpPr>
            <p:cNvPr id="30" name="TextBox 29">
              <a:extLst>
                <a:ext uri="{FF2B5EF4-FFF2-40B4-BE49-F238E27FC236}">
                  <a16:creationId xmlns:a16="http://schemas.microsoft.com/office/drawing/2014/main" id="{8C13866C-12D3-A445-89F7-7ED8F4148167}"/>
                </a:ext>
              </a:extLst>
            </p:cNvPr>
            <p:cNvSpPr txBox="1"/>
            <p:nvPr/>
          </p:nvSpPr>
          <p:spPr>
            <a:xfrm rot="5400000">
              <a:off x="8176474" y="4993548"/>
              <a:ext cx="851515" cy="230832"/>
            </a:xfrm>
            <a:prstGeom prst="rect">
              <a:avLst/>
            </a:prstGeom>
            <a:noFill/>
          </p:spPr>
          <p:txBody>
            <a:bodyPr wrap="none" rtlCol="0">
              <a:spAutoFit/>
            </a:bodyPr>
            <a:lstStyle/>
            <a:p>
              <a:pPr defTabSz="457200"/>
              <a:r>
                <a:rPr lang="en-US" sz="900" kern="1200" dirty="0">
                  <a:solidFill>
                    <a:srgbClr val="1C2835"/>
                  </a:solidFill>
                  <a:latin typeface="Arial Unicode MS" panose="020B0604020202020204" pitchFamily="34" charset="-128"/>
                  <a:ea typeface="Arial Unicode MS" panose="020B0604020202020204" pitchFamily="34" charset="-128"/>
                  <a:cs typeface="Arial Unicode MS" panose="020B0604020202020204" pitchFamily="34" charset="-128"/>
                </a:rPr>
                <a:t>New Orleans</a:t>
              </a:r>
            </a:p>
          </p:txBody>
        </p:sp>
        <p:cxnSp>
          <p:nvCxnSpPr>
            <p:cNvPr id="31" name="Straight Connector 30">
              <a:extLst>
                <a:ext uri="{FF2B5EF4-FFF2-40B4-BE49-F238E27FC236}">
                  <a16:creationId xmlns:a16="http://schemas.microsoft.com/office/drawing/2014/main" id="{D587DE56-2092-E64E-9361-43A5DAF36675}"/>
                </a:ext>
              </a:extLst>
            </p:cNvPr>
            <p:cNvCxnSpPr>
              <a:stCxn id="28" idx="1"/>
            </p:cNvCxnSpPr>
            <p:nvPr/>
          </p:nvCxnSpPr>
          <p:spPr>
            <a:xfrm flipV="1">
              <a:off x="6331768" y="3544791"/>
              <a:ext cx="507132" cy="926926"/>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55685364-E208-D04D-BBF9-8833F93A7BD0}"/>
                </a:ext>
              </a:extLst>
            </p:cNvPr>
            <p:cNvCxnSpPr>
              <a:stCxn id="29" idx="1"/>
            </p:cNvCxnSpPr>
            <p:nvPr/>
          </p:nvCxnSpPr>
          <p:spPr>
            <a:xfrm flipH="1" flipV="1">
              <a:off x="6838904" y="3544792"/>
              <a:ext cx="462585" cy="964138"/>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BFCF2E82-10FA-AD42-9ECD-B076AF9B6977}"/>
                </a:ext>
              </a:extLst>
            </p:cNvPr>
            <p:cNvCxnSpPr>
              <a:cxnSpLocks/>
              <a:stCxn id="30" idx="1"/>
            </p:cNvCxnSpPr>
            <p:nvPr/>
          </p:nvCxnSpPr>
          <p:spPr>
            <a:xfrm flipH="1" flipV="1">
              <a:off x="7477707" y="2730555"/>
              <a:ext cx="1124525" cy="1952652"/>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4C0FB6CF-21E7-CC40-8406-2A8E1117D1B0}"/>
                </a:ext>
              </a:extLst>
            </p:cNvPr>
            <p:cNvCxnSpPr>
              <a:cxnSpLocks/>
            </p:cNvCxnSpPr>
            <p:nvPr/>
          </p:nvCxnSpPr>
          <p:spPr>
            <a:xfrm flipV="1">
              <a:off x="6841099" y="2735264"/>
              <a:ext cx="629667" cy="840243"/>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521F0FFA-5FE5-9441-9606-9CBC000AEC09}"/>
                </a:ext>
              </a:extLst>
            </p:cNvPr>
            <p:cNvCxnSpPr/>
            <p:nvPr/>
          </p:nvCxnSpPr>
          <p:spPr>
            <a:xfrm flipV="1">
              <a:off x="5944228" y="2735264"/>
              <a:ext cx="0" cy="1880421"/>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7C5266EE-E3E7-2745-A4D9-A083D4DEE3BB}"/>
                </a:ext>
              </a:extLst>
            </p:cNvPr>
            <p:cNvCxnSpPr/>
            <p:nvPr/>
          </p:nvCxnSpPr>
          <p:spPr>
            <a:xfrm>
              <a:off x="5846529" y="2735264"/>
              <a:ext cx="195398" cy="0"/>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2AE933B0-2B5B-604E-AE15-826AC2546CD5}"/>
                </a:ext>
              </a:extLst>
            </p:cNvPr>
            <p:cNvCxnSpPr/>
            <p:nvPr/>
          </p:nvCxnSpPr>
          <p:spPr>
            <a:xfrm>
              <a:off x="5846529" y="3550660"/>
              <a:ext cx="195398" cy="0"/>
            </a:xfrm>
            <a:prstGeom prst="line">
              <a:avLst/>
            </a:prstGeom>
            <a:ln>
              <a:solidFill>
                <a:srgbClr val="F09511"/>
              </a:solidFill>
            </a:ln>
            <a:effectLst/>
          </p:spPr>
          <p:style>
            <a:lnRef idx="2">
              <a:schemeClr val="accent1"/>
            </a:lnRef>
            <a:fillRef idx="0">
              <a:schemeClr val="accent1"/>
            </a:fillRef>
            <a:effectRef idx="1">
              <a:schemeClr val="accent1"/>
            </a:effectRef>
            <a:fontRef idx="minor">
              <a:schemeClr val="tx1"/>
            </a:fontRef>
          </p:style>
        </p:cxnSp>
        <p:sp>
          <p:nvSpPr>
            <p:cNvPr id="50" name="TextBox 49">
              <a:extLst>
                <a:ext uri="{FF2B5EF4-FFF2-40B4-BE49-F238E27FC236}">
                  <a16:creationId xmlns:a16="http://schemas.microsoft.com/office/drawing/2014/main" id="{5547643C-5189-1248-B360-D4D69B5C6F5A}"/>
                </a:ext>
              </a:extLst>
            </p:cNvPr>
            <p:cNvSpPr txBox="1"/>
            <p:nvPr/>
          </p:nvSpPr>
          <p:spPr>
            <a:xfrm>
              <a:off x="5953048" y="3413985"/>
              <a:ext cx="338554" cy="261610"/>
            </a:xfrm>
            <a:prstGeom prst="rect">
              <a:avLst/>
            </a:prstGeom>
            <a:noFill/>
          </p:spPr>
          <p:txBody>
            <a:bodyPr wrap="none" rtlCol="0">
              <a:spAutoFit/>
            </a:bodyPr>
            <a:lstStyle/>
            <a:p>
              <a:pPr defTabSz="457200"/>
              <a:r>
                <a:rPr lang="en-US" sz="105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44</a:t>
              </a:r>
            </a:p>
          </p:txBody>
        </p:sp>
        <p:sp>
          <p:nvSpPr>
            <p:cNvPr id="51" name="TextBox 50">
              <a:extLst>
                <a:ext uri="{FF2B5EF4-FFF2-40B4-BE49-F238E27FC236}">
                  <a16:creationId xmlns:a16="http://schemas.microsoft.com/office/drawing/2014/main" id="{24260080-A669-4340-BF7D-0214127907D8}"/>
                </a:ext>
              </a:extLst>
            </p:cNvPr>
            <p:cNvSpPr txBox="1"/>
            <p:nvPr/>
          </p:nvSpPr>
          <p:spPr>
            <a:xfrm>
              <a:off x="5958588" y="2604459"/>
              <a:ext cx="335348" cy="253916"/>
            </a:xfrm>
            <a:prstGeom prst="rect">
              <a:avLst/>
            </a:prstGeom>
            <a:noFill/>
          </p:spPr>
          <p:txBody>
            <a:bodyPr wrap="none" rtlCol="0">
              <a:spAutoFit/>
            </a:bodyPr>
            <a:lstStyle/>
            <a:p>
              <a:pPr defTabSz="457200"/>
              <a:r>
                <a:rPr lang="en-US" sz="105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63</a:t>
              </a:r>
            </a:p>
          </p:txBody>
        </p:sp>
      </p:grpSp>
    </p:spTree>
    <p:extLst>
      <p:ext uri="{BB962C8B-B14F-4D97-AF65-F5344CB8AC3E}">
        <p14:creationId xmlns:p14="http://schemas.microsoft.com/office/powerpoint/2010/main" val="9921818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93C0304-8F33-4982-A48C-60D5F6286BE4}"/>
              </a:ext>
            </a:extLst>
          </p:cNvPr>
          <p:cNvGrpSpPr/>
          <p:nvPr/>
        </p:nvGrpSpPr>
        <p:grpSpPr>
          <a:xfrm>
            <a:off x="512916" y="1656073"/>
            <a:ext cx="8118168" cy="3545855"/>
            <a:chOff x="-1520190" y="1128174"/>
            <a:chExt cx="8118168" cy="3545855"/>
          </a:xfrm>
        </p:grpSpPr>
        <p:sp>
          <p:nvSpPr>
            <p:cNvPr id="9" name="Rectangle 8">
              <a:extLst>
                <a:ext uri="{FF2B5EF4-FFF2-40B4-BE49-F238E27FC236}">
                  <a16:creationId xmlns:a16="http://schemas.microsoft.com/office/drawing/2014/main" id="{C246B7D1-453D-487B-B491-889C15C460F6}"/>
                </a:ext>
              </a:extLst>
            </p:cNvPr>
            <p:cNvSpPr/>
            <p:nvPr/>
          </p:nvSpPr>
          <p:spPr>
            <a:xfrm>
              <a:off x="-1520190" y="1497177"/>
              <a:ext cx="8118168" cy="317685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10" name="Rectangle 9">
              <a:extLst>
                <a:ext uri="{FF2B5EF4-FFF2-40B4-BE49-F238E27FC236}">
                  <a16:creationId xmlns:a16="http://schemas.microsoft.com/office/drawing/2014/main" id="{2C95F845-8979-407C-9F4E-6FBCB9476B2D}"/>
                </a:ext>
              </a:extLst>
            </p:cNvPr>
            <p:cNvSpPr/>
            <p:nvPr/>
          </p:nvSpPr>
          <p:spPr>
            <a:xfrm>
              <a:off x="-1520190" y="1128174"/>
              <a:ext cx="8118168"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Fake TDM</a:t>
              </a:r>
            </a:p>
          </p:txBody>
        </p:sp>
      </p:grpSp>
      <p:sp>
        <p:nvSpPr>
          <p:cNvPr id="2" name="Date Placeholder 1">
            <a:extLst>
              <a:ext uri="{FF2B5EF4-FFF2-40B4-BE49-F238E27FC236}">
                <a16:creationId xmlns:a16="http://schemas.microsoft.com/office/drawing/2014/main" id="{FCD0CBEA-84E2-4F32-BD89-3B29297965DB}"/>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a:extLst>
              <a:ext uri="{FF2B5EF4-FFF2-40B4-BE49-F238E27FC236}">
                <a16:creationId xmlns:a16="http://schemas.microsoft.com/office/drawing/2014/main" id="{E7FE965E-D86E-43E3-8C61-DE170FF2E693}"/>
              </a:ext>
            </a:extLst>
          </p:cNvPr>
          <p:cNvSpPr>
            <a:spLocks noGrp="1"/>
          </p:cNvSpPr>
          <p:nvPr>
            <p:ph type="title"/>
          </p:nvPr>
        </p:nvSpPr>
        <p:spPr/>
        <p:txBody>
          <a:bodyPr/>
          <a:lstStyle/>
          <a:p>
            <a:r>
              <a:rPr lang="en-US"/>
              <a:t>Distance Matrix</a:t>
            </a:r>
            <a:endParaRPr lang="en-US" dirty="0"/>
          </a:p>
        </p:txBody>
      </p:sp>
      <p:sp>
        <p:nvSpPr>
          <p:cNvPr id="5" name="Footer Placeholder 4">
            <a:extLst>
              <a:ext uri="{FF2B5EF4-FFF2-40B4-BE49-F238E27FC236}">
                <a16:creationId xmlns:a16="http://schemas.microsoft.com/office/drawing/2014/main" id="{F31353EE-337A-4B32-B894-32B8CAB8BCBF}"/>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8218905E-55FD-45C9-BD1A-93960551C7F8}"/>
              </a:ext>
            </a:extLst>
          </p:cNvPr>
          <p:cNvSpPr>
            <a:spLocks noGrp="1"/>
          </p:cNvSpPr>
          <p:nvPr>
            <p:ph type="sldNum" sz="quarter" idx="4"/>
          </p:nvPr>
        </p:nvSpPr>
        <p:spPr/>
        <p:txBody>
          <a:bodyPr/>
          <a:lstStyle/>
          <a:p>
            <a:fld id="{37290FF7-652B-4475-AEAB-8B1A5D23AE09}" type="slidenum">
              <a:rPr lang="en-US" smtClean="0"/>
              <a:pPr/>
              <a:t>22</a:t>
            </a:fld>
            <a:endParaRPr lang="en-US"/>
          </a:p>
        </p:txBody>
      </p:sp>
      <p:sp>
        <p:nvSpPr>
          <p:cNvPr id="7" name="TextBox 6">
            <a:extLst>
              <a:ext uri="{FF2B5EF4-FFF2-40B4-BE49-F238E27FC236}">
                <a16:creationId xmlns:a16="http://schemas.microsoft.com/office/drawing/2014/main" id="{A5A3EE36-0573-4214-8E8B-E9BD628BC999}"/>
              </a:ext>
            </a:extLst>
          </p:cNvPr>
          <p:cNvSpPr txBox="1"/>
          <p:nvPr/>
        </p:nvSpPr>
        <p:spPr>
          <a:xfrm>
            <a:off x="367030" y="1220589"/>
            <a:ext cx="8409940" cy="338554"/>
          </a:xfrm>
          <a:prstGeom prst="rect">
            <a:avLst/>
          </a:prstGeom>
          <a:solidFill>
            <a:schemeClr val="accent1"/>
          </a:solidFill>
        </p:spPr>
        <p:txBody>
          <a:bodyPr wrap="square" rtlCol="0">
            <a:spAutoFit/>
          </a:bodyPr>
          <a:lstStyle/>
          <a:p>
            <a:pPr algn="ctr" defTabSz="457200"/>
            <a:r>
              <a:rPr lang="en-US" sz="1600" kern="1200" dirty="0">
                <a:solidFill>
                  <a:prstClr val="white"/>
                </a:solidFill>
                <a:latin typeface="+mj-lt"/>
                <a:ea typeface="Arial Unicode MS" panose="020B0604020202020204" pitchFamily="34" charset="-128"/>
                <a:cs typeface="Arial Unicode MS" panose="020B0604020202020204" pitchFamily="34" charset="-128"/>
              </a:rPr>
              <a:t>The default is to use the Euclidean distance although others i.e. Manhattan can be explored.</a:t>
            </a:r>
          </a:p>
        </p:txBody>
      </p:sp>
      <p:pic>
        <p:nvPicPr>
          <p:cNvPr id="8" name="Picture 7">
            <a:extLst>
              <a:ext uri="{FF2B5EF4-FFF2-40B4-BE49-F238E27FC236}">
                <a16:creationId xmlns:a16="http://schemas.microsoft.com/office/drawing/2014/main" id="{D59B79D2-08EB-443A-9259-61C40194BC3A}"/>
              </a:ext>
            </a:extLst>
          </p:cNvPr>
          <p:cNvPicPr>
            <a:picLocks noChangeAspect="1"/>
          </p:cNvPicPr>
          <p:nvPr/>
        </p:nvPicPr>
        <p:blipFill>
          <a:blip r:embed="rId2"/>
          <a:stretch>
            <a:fillRect/>
          </a:stretch>
        </p:blipFill>
        <p:spPr>
          <a:xfrm>
            <a:off x="2359124" y="2914643"/>
            <a:ext cx="4632433" cy="1397717"/>
          </a:xfrm>
          <a:prstGeom prst="rect">
            <a:avLst/>
          </a:prstGeom>
          <a:ln>
            <a:solidFill>
              <a:schemeClr val="accent6">
                <a:lumMod val="60000"/>
                <a:lumOff val="40000"/>
              </a:schemeClr>
            </a:solidFill>
          </a:ln>
        </p:spPr>
      </p:pic>
      <p:pic>
        <p:nvPicPr>
          <p:cNvPr id="12" name="Picture 11">
            <a:extLst>
              <a:ext uri="{FF2B5EF4-FFF2-40B4-BE49-F238E27FC236}">
                <a16:creationId xmlns:a16="http://schemas.microsoft.com/office/drawing/2014/main" id="{F9D3EA9E-5A03-4B56-86D7-1344B3C9A8AB}"/>
              </a:ext>
            </a:extLst>
          </p:cNvPr>
          <p:cNvPicPr>
            <a:picLocks noChangeAspect="1"/>
          </p:cNvPicPr>
          <p:nvPr/>
        </p:nvPicPr>
        <p:blipFill>
          <a:blip r:embed="rId3"/>
          <a:stretch>
            <a:fillRect/>
          </a:stretch>
        </p:blipFill>
        <p:spPr>
          <a:xfrm>
            <a:off x="512916" y="2109395"/>
            <a:ext cx="4162425" cy="619125"/>
          </a:xfrm>
          <a:prstGeom prst="rect">
            <a:avLst/>
          </a:prstGeom>
        </p:spPr>
      </p:pic>
      <p:cxnSp>
        <p:nvCxnSpPr>
          <p:cNvPr id="13" name="Straight Connector 12">
            <a:extLst>
              <a:ext uri="{FF2B5EF4-FFF2-40B4-BE49-F238E27FC236}">
                <a16:creationId xmlns:a16="http://schemas.microsoft.com/office/drawing/2014/main" id="{CB9F767C-DF97-5943-92FA-8A95106F43ED}"/>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50739A6-1E40-ED48-BA8B-3D1D6B9C48E2}"/>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90363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93C0304-8F33-4982-A48C-60D5F6286BE4}"/>
              </a:ext>
            </a:extLst>
          </p:cNvPr>
          <p:cNvGrpSpPr/>
          <p:nvPr/>
        </p:nvGrpSpPr>
        <p:grpSpPr>
          <a:xfrm>
            <a:off x="512916" y="1656073"/>
            <a:ext cx="8118168" cy="3545855"/>
            <a:chOff x="-1520190" y="1128174"/>
            <a:chExt cx="8118168" cy="3545855"/>
          </a:xfrm>
        </p:grpSpPr>
        <p:sp>
          <p:nvSpPr>
            <p:cNvPr id="9" name="Rectangle 8">
              <a:extLst>
                <a:ext uri="{FF2B5EF4-FFF2-40B4-BE49-F238E27FC236}">
                  <a16:creationId xmlns:a16="http://schemas.microsoft.com/office/drawing/2014/main" id="{C246B7D1-453D-487B-B491-889C15C460F6}"/>
                </a:ext>
              </a:extLst>
            </p:cNvPr>
            <p:cNvSpPr/>
            <p:nvPr/>
          </p:nvSpPr>
          <p:spPr>
            <a:xfrm>
              <a:off x="-1520190" y="1497177"/>
              <a:ext cx="8118168" cy="317685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10" name="Rectangle 9">
              <a:extLst>
                <a:ext uri="{FF2B5EF4-FFF2-40B4-BE49-F238E27FC236}">
                  <a16:creationId xmlns:a16="http://schemas.microsoft.com/office/drawing/2014/main" id="{2C95F845-8979-407C-9F4E-6FBCB9476B2D}"/>
                </a:ext>
              </a:extLst>
            </p:cNvPr>
            <p:cNvSpPr/>
            <p:nvPr/>
          </p:nvSpPr>
          <p:spPr>
            <a:xfrm>
              <a:off x="-1520190" y="1128174"/>
              <a:ext cx="8118168"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Fake TDM</a:t>
              </a:r>
            </a:p>
          </p:txBody>
        </p:sp>
      </p:grpSp>
      <p:sp>
        <p:nvSpPr>
          <p:cNvPr id="2" name="Date Placeholder 1">
            <a:extLst>
              <a:ext uri="{FF2B5EF4-FFF2-40B4-BE49-F238E27FC236}">
                <a16:creationId xmlns:a16="http://schemas.microsoft.com/office/drawing/2014/main" id="{FCD0CBEA-84E2-4F32-BD89-3B29297965DB}"/>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a:extLst>
              <a:ext uri="{FF2B5EF4-FFF2-40B4-BE49-F238E27FC236}">
                <a16:creationId xmlns:a16="http://schemas.microsoft.com/office/drawing/2014/main" id="{E7FE965E-D86E-43E3-8C61-DE170FF2E693}"/>
              </a:ext>
            </a:extLst>
          </p:cNvPr>
          <p:cNvSpPr>
            <a:spLocks noGrp="1"/>
          </p:cNvSpPr>
          <p:nvPr>
            <p:ph type="title"/>
          </p:nvPr>
        </p:nvSpPr>
        <p:spPr/>
        <p:txBody>
          <a:bodyPr/>
          <a:lstStyle/>
          <a:p>
            <a:r>
              <a:rPr lang="en-US"/>
              <a:t>Distance Matrix</a:t>
            </a:r>
            <a:endParaRPr lang="en-US" dirty="0"/>
          </a:p>
        </p:txBody>
      </p:sp>
      <p:sp>
        <p:nvSpPr>
          <p:cNvPr id="5" name="Footer Placeholder 4">
            <a:extLst>
              <a:ext uri="{FF2B5EF4-FFF2-40B4-BE49-F238E27FC236}">
                <a16:creationId xmlns:a16="http://schemas.microsoft.com/office/drawing/2014/main" id="{F31353EE-337A-4B32-B894-32B8CAB8BCBF}"/>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8218905E-55FD-45C9-BD1A-93960551C7F8}"/>
              </a:ext>
            </a:extLst>
          </p:cNvPr>
          <p:cNvSpPr>
            <a:spLocks noGrp="1"/>
          </p:cNvSpPr>
          <p:nvPr>
            <p:ph type="sldNum" sz="quarter" idx="4"/>
          </p:nvPr>
        </p:nvSpPr>
        <p:spPr/>
        <p:txBody>
          <a:bodyPr/>
          <a:lstStyle/>
          <a:p>
            <a:fld id="{37290FF7-652B-4475-AEAB-8B1A5D23AE09}" type="slidenum">
              <a:rPr lang="en-US" smtClean="0"/>
              <a:pPr/>
              <a:t>23</a:t>
            </a:fld>
            <a:endParaRPr lang="en-US"/>
          </a:p>
        </p:txBody>
      </p:sp>
      <p:sp>
        <p:nvSpPr>
          <p:cNvPr id="7" name="TextBox 6">
            <a:extLst>
              <a:ext uri="{FF2B5EF4-FFF2-40B4-BE49-F238E27FC236}">
                <a16:creationId xmlns:a16="http://schemas.microsoft.com/office/drawing/2014/main" id="{A5A3EE36-0573-4214-8E8B-E9BD628BC999}"/>
              </a:ext>
            </a:extLst>
          </p:cNvPr>
          <p:cNvSpPr txBox="1"/>
          <p:nvPr/>
        </p:nvSpPr>
        <p:spPr>
          <a:xfrm>
            <a:off x="367030" y="1139566"/>
            <a:ext cx="8409940" cy="338554"/>
          </a:xfrm>
          <a:prstGeom prst="rect">
            <a:avLst/>
          </a:prstGeom>
          <a:solidFill>
            <a:schemeClr val="accent1"/>
          </a:solidFill>
        </p:spPr>
        <p:txBody>
          <a:bodyPr wrap="square" rtlCol="0">
            <a:spAutoFit/>
          </a:bodyPr>
          <a:lstStyle/>
          <a:p>
            <a:pPr algn="ctr" defTabSz="457200"/>
            <a:r>
              <a:rPr lang="en-US" sz="1600" kern="1200" dirty="0">
                <a:solidFill>
                  <a:prstClr val="white"/>
                </a:solidFill>
                <a:latin typeface="+mj-lt"/>
                <a:ea typeface="Arial Unicode MS" panose="020B0604020202020204" pitchFamily="34" charset="-128"/>
                <a:cs typeface="Arial Unicode MS" panose="020B0604020202020204" pitchFamily="34" charset="-128"/>
              </a:rPr>
              <a:t>The result is a symmetrical matrix of distances (1/2) is blank </a:t>
            </a:r>
            <a:r>
              <a:rPr lang="en-US" sz="1600" kern="1200" dirty="0" err="1">
                <a:solidFill>
                  <a:prstClr val="white"/>
                </a:solidFill>
                <a:latin typeface="+mj-lt"/>
                <a:ea typeface="Arial Unicode MS" panose="020B0604020202020204" pitchFamily="34" charset="-128"/>
                <a:cs typeface="Arial Unicode MS" panose="020B0604020202020204" pitchFamily="34" charset="-128"/>
              </a:rPr>
              <a:t>bc</a:t>
            </a:r>
            <a:r>
              <a:rPr lang="en-US" sz="1600" kern="1200" dirty="0">
                <a:solidFill>
                  <a:prstClr val="white"/>
                </a:solidFill>
                <a:latin typeface="+mj-lt"/>
                <a:ea typeface="Arial Unicode MS" panose="020B0604020202020204" pitchFamily="34" charset="-128"/>
                <a:cs typeface="Arial Unicode MS" panose="020B0604020202020204" pitchFamily="34" charset="-128"/>
              </a:rPr>
              <a:t> redundant.</a:t>
            </a:r>
          </a:p>
        </p:txBody>
      </p:sp>
      <p:pic>
        <p:nvPicPr>
          <p:cNvPr id="8" name="Picture 7">
            <a:extLst>
              <a:ext uri="{FF2B5EF4-FFF2-40B4-BE49-F238E27FC236}">
                <a16:creationId xmlns:a16="http://schemas.microsoft.com/office/drawing/2014/main" id="{D59B79D2-08EB-443A-9259-61C40194BC3A}"/>
              </a:ext>
            </a:extLst>
          </p:cNvPr>
          <p:cNvPicPr>
            <a:picLocks noChangeAspect="1"/>
          </p:cNvPicPr>
          <p:nvPr/>
        </p:nvPicPr>
        <p:blipFill>
          <a:blip r:embed="rId2"/>
          <a:stretch>
            <a:fillRect/>
          </a:stretch>
        </p:blipFill>
        <p:spPr>
          <a:xfrm>
            <a:off x="628651" y="3130039"/>
            <a:ext cx="3245260" cy="979173"/>
          </a:xfrm>
          <a:prstGeom prst="rect">
            <a:avLst/>
          </a:prstGeom>
          <a:ln>
            <a:solidFill>
              <a:schemeClr val="accent6">
                <a:lumMod val="60000"/>
                <a:lumOff val="40000"/>
              </a:schemeClr>
            </a:solidFill>
          </a:ln>
        </p:spPr>
      </p:pic>
      <p:pic>
        <p:nvPicPr>
          <p:cNvPr id="6" name="Picture 5">
            <a:extLst>
              <a:ext uri="{FF2B5EF4-FFF2-40B4-BE49-F238E27FC236}">
                <a16:creationId xmlns:a16="http://schemas.microsoft.com/office/drawing/2014/main" id="{E0F24A08-722D-4855-9D50-5EE0015694D8}"/>
              </a:ext>
            </a:extLst>
          </p:cNvPr>
          <p:cNvPicPr>
            <a:picLocks noChangeAspect="1"/>
          </p:cNvPicPr>
          <p:nvPr/>
        </p:nvPicPr>
        <p:blipFill>
          <a:blip r:embed="rId3"/>
          <a:stretch>
            <a:fillRect/>
          </a:stretch>
        </p:blipFill>
        <p:spPr>
          <a:xfrm>
            <a:off x="552244" y="2113392"/>
            <a:ext cx="982217" cy="216853"/>
          </a:xfrm>
          <a:prstGeom prst="rect">
            <a:avLst/>
          </a:prstGeom>
        </p:spPr>
      </p:pic>
      <p:pic>
        <p:nvPicPr>
          <p:cNvPr id="13" name="Picture 12">
            <a:extLst>
              <a:ext uri="{FF2B5EF4-FFF2-40B4-BE49-F238E27FC236}">
                <a16:creationId xmlns:a16="http://schemas.microsoft.com/office/drawing/2014/main" id="{8FF123A2-F53A-4863-9351-F8070A23925A}"/>
              </a:ext>
            </a:extLst>
          </p:cNvPr>
          <p:cNvPicPr>
            <a:picLocks noChangeAspect="1"/>
          </p:cNvPicPr>
          <p:nvPr/>
        </p:nvPicPr>
        <p:blipFill>
          <a:blip r:embed="rId4"/>
          <a:stretch>
            <a:fillRect/>
          </a:stretch>
        </p:blipFill>
        <p:spPr>
          <a:xfrm>
            <a:off x="4186012" y="3203057"/>
            <a:ext cx="4329337" cy="833137"/>
          </a:xfrm>
          <a:prstGeom prst="rect">
            <a:avLst/>
          </a:prstGeom>
          <a:ln>
            <a:solidFill>
              <a:schemeClr val="accent6">
                <a:lumMod val="60000"/>
                <a:lumOff val="40000"/>
              </a:schemeClr>
            </a:solidFill>
          </a:ln>
        </p:spPr>
      </p:pic>
      <p:sp>
        <p:nvSpPr>
          <p:cNvPr id="14" name="Isosceles Triangle 13">
            <a:extLst>
              <a:ext uri="{FF2B5EF4-FFF2-40B4-BE49-F238E27FC236}">
                <a16:creationId xmlns:a16="http://schemas.microsoft.com/office/drawing/2014/main" id="{B2D7C819-E267-4899-9936-3C1DF99DC1B8}"/>
              </a:ext>
            </a:extLst>
          </p:cNvPr>
          <p:cNvSpPr/>
          <p:nvPr/>
        </p:nvSpPr>
        <p:spPr>
          <a:xfrm rot="5400000">
            <a:off x="3695664" y="3500431"/>
            <a:ext cx="668594" cy="22614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8AD0429E-0DB9-F44C-A51A-C4CB99C7B896}"/>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E80E521-1591-714D-9589-3A72A64512A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9238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93C0304-8F33-4982-A48C-60D5F6286BE4}"/>
              </a:ext>
            </a:extLst>
          </p:cNvPr>
          <p:cNvGrpSpPr/>
          <p:nvPr/>
        </p:nvGrpSpPr>
        <p:grpSpPr>
          <a:xfrm>
            <a:off x="512916" y="1656073"/>
            <a:ext cx="8118168" cy="3545855"/>
            <a:chOff x="-1520190" y="1128174"/>
            <a:chExt cx="8118168" cy="3545855"/>
          </a:xfrm>
        </p:grpSpPr>
        <p:sp>
          <p:nvSpPr>
            <p:cNvPr id="9" name="Rectangle 8">
              <a:extLst>
                <a:ext uri="{FF2B5EF4-FFF2-40B4-BE49-F238E27FC236}">
                  <a16:creationId xmlns:a16="http://schemas.microsoft.com/office/drawing/2014/main" id="{C246B7D1-453D-487B-B491-889C15C460F6}"/>
                </a:ext>
              </a:extLst>
            </p:cNvPr>
            <p:cNvSpPr/>
            <p:nvPr/>
          </p:nvSpPr>
          <p:spPr>
            <a:xfrm>
              <a:off x="-1520190" y="1497177"/>
              <a:ext cx="8118168" cy="317685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10" name="Rectangle 9">
              <a:extLst>
                <a:ext uri="{FF2B5EF4-FFF2-40B4-BE49-F238E27FC236}">
                  <a16:creationId xmlns:a16="http://schemas.microsoft.com/office/drawing/2014/main" id="{2C95F845-8979-407C-9F4E-6FBCB9476B2D}"/>
                </a:ext>
              </a:extLst>
            </p:cNvPr>
            <p:cNvSpPr/>
            <p:nvPr/>
          </p:nvSpPr>
          <p:spPr>
            <a:xfrm>
              <a:off x="-1520190" y="1128174"/>
              <a:ext cx="8118168"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Fake TDM</a:t>
              </a:r>
            </a:p>
          </p:txBody>
        </p:sp>
      </p:grpSp>
      <p:sp>
        <p:nvSpPr>
          <p:cNvPr id="2" name="Date Placeholder 1">
            <a:extLst>
              <a:ext uri="{FF2B5EF4-FFF2-40B4-BE49-F238E27FC236}">
                <a16:creationId xmlns:a16="http://schemas.microsoft.com/office/drawing/2014/main" id="{FCD0CBEA-84E2-4F32-BD89-3B29297965DB}"/>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a:extLst>
              <a:ext uri="{FF2B5EF4-FFF2-40B4-BE49-F238E27FC236}">
                <a16:creationId xmlns:a16="http://schemas.microsoft.com/office/drawing/2014/main" id="{E7FE965E-D86E-43E3-8C61-DE170FF2E693}"/>
              </a:ext>
            </a:extLst>
          </p:cNvPr>
          <p:cNvSpPr>
            <a:spLocks noGrp="1"/>
          </p:cNvSpPr>
          <p:nvPr>
            <p:ph type="title"/>
          </p:nvPr>
        </p:nvSpPr>
        <p:spPr/>
        <p:txBody>
          <a:bodyPr/>
          <a:lstStyle/>
          <a:p>
            <a:r>
              <a:rPr lang="en-US"/>
              <a:t>Distance Matrix</a:t>
            </a:r>
            <a:endParaRPr lang="en-US" dirty="0"/>
          </a:p>
        </p:txBody>
      </p:sp>
      <p:sp>
        <p:nvSpPr>
          <p:cNvPr id="5" name="Footer Placeholder 4">
            <a:extLst>
              <a:ext uri="{FF2B5EF4-FFF2-40B4-BE49-F238E27FC236}">
                <a16:creationId xmlns:a16="http://schemas.microsoft.com/office/drawing/2014/main" id="{F31353EE-337A-4B32-B894-32B8CAB8BCBF}"/>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8218905E-55FD-45C9-BD1A-93960551C7F8}"/>
              </a:ext>
            </a:extLst>
          </p:cNvPr>
          <p:cNvSpPr>
            <a:spLocks noGrp="1"/>
          </p:cNvSpPr>
          <p:nvPr>
            <p:ph type="sldNum" sz="quarter" idx="4"/>
          </p:nvPr>
        </p:nvSpPr>
        <p:spPr/>
        <p:txBody>
          <a:bodyPr/>
          <a:lstStyle/>
          <a:p>
            <a:fld id="{37290FF7-652B-4475-AEAB-8B1A5D23AE09}" type="slidenum">
              <a:rPr lang="en-US" smtClean="0"/>
              <a:pPr/>
              <a:t>24</a:t>
            </a:fld>
            <a:endParaRPr lang="en-US"/>
          </a:p>
        </p:txBody>
      </p:sp>
      <p:pic>
        <p:nvPicPr>
          <p:cNvPr id="8" name="Picture 7">
            <a:extLst>
              <a:ext uri="{FF2B5EF4-FFF2-40B4-BE49-F238E27FC236}">
                <a16:creationId xmlns:a16="http://schemas.microsoft.com/office/drawing/2014/main" id="{D59B79D2-08EB-443A-9259-61C40194BC3A}"/>
              </a:ext>
            </a:extLst>
          </p:cNvPr>
          <p:cNvPicPr>
            <a:picLocks noChangeAspect="1"/>
          </p:cNvPicPr>
          <p:nvPr/>
        </p:nvPicPr>
        <p:blipFill>
          <a:blip r:embed="rId2"/>
          <a:stretch>
            <a:fillRect/>
          </a:stretch>
        </p:blipFill>
        <p:spPr>
          <a:xfrm>
            <a:off x="628651" y="2363126"/>
            <a:ext cx="3245260" cy="979173"/>
          </a:xfrm>
          <a:prstGeom prst="rect">
            <a:avLst/>
          </a:prstGeom>
          <a:ln>
            <a:solidFill>
              <a:schemeClr val="accent6">
                <a:lumMod val="60000"/>
                <a:lumOff val="40000"/>
              </a:schemeClr>
            </a:solidFill>
          </a:ln>
        </p:spPr>
      </p:pic>
      <p:pic>
        <p:nvPicPr>
          <p:cNvPr id="6" name="Picture 5">
            <a:extLst>
              <a:ext uri="{FF2B5EF4-FFF2-40B4-BE49-F238E27FC236}">
                <a16:creationId xmlns:a16="http://schemas.microsoft.com/office/drawing/2014/main" id="{E0F24A08-722D-4855-9D50-5EE0015694D8}"/>
              </a:ext>
            </a:extLst>
          </p:cNvPr>
          <p:cNvPicPr>
            <a:picLocks noChangeAspect="1"/>
          </p:cNvPicPr>
          <p:nvPr/>
        </p:nvPicPr>
        <p:blipFill>
          <a:blip r:embed="rId3"/>
          <a:stretch>
            <a:fillRect/>
          </a:stretch>
        </p:blipFill>
        <p:spPr>
          <a:xfrm>
            <a:off x="552244" y="2113392"/>
            <a:ext cx="982217" cy="216853"/>
          </a:xfrm>
          <a:prstGeom prst="rect">
            <a:avLst/>
          </a:prstGeom>
        </p:spPr>
      </p:pic>
      <p:pic>
        <p:nvPicPr>
          <p:cNvPr id="13" name="Picture 12">
            <a:extLst>
              <a:ext uri="{FF2B5EF4-FFF2-40B4-BE49-F238E27FC236}">
                <a16:creationId xmlns:a16="http://schemas.microsoft.com/office/drawing/2014/main" id="{8FF123A2-F53A-4863-9351-F8070A23925A}"/>
              </a:ext>
            </a:extLst>
          </p:cNvPr>
          <p:cNvPicPr>
            <a:picLocks noChangeAspect="1"/>
          </p:cNvPicPr>
          <p:nvPr/>
        </p:nvPicPr>
        <p:blipFill>
          <a:blip r:embed="rId4"/>
          <a:stretch>
            <a:fillRect/>
          </a:stretch>
        </p:blipFill>
        <p:spPr>
          <a:xfrm>
            <a:off x="4186012" y="2436144"/>
            <a:ext cx="4329337" cy="833137"/>
          </a:xfrm>
          <a:prstGeom prst="rect">
            <a:avLst/>
          </a:prstGeom>
          <a:ln>
            <a:solidFill>
              <a:schemeClr val="accent6">
                <a:lumMod val="60000"/>
                <a:lumOff val="40000"/>
              </a:schemeClr>
            </a:solidFill>
          </a:ln>
        </p:spPr>
      </p:pic>
      <p:sp>
        <p:nvSpPr>
          <p:cNvPr id="14" name="Isosceles Triangle 13">
            <a:extLst>
              <a:ext uri="{FF2B5EF4-FFF2-40B4-BE49-F238E27FC236}">
                <a16:creationId xmlns:a16="http://schemas.microsoft.com/office/drawing/2014/main" id="{B2D7C819-E267-4899-9936-3C1DF99DC1B8}"/>
              </a:ext>
            </a:extLst>
          </p:cNvPr>
          <p:cNvSpPr/>
          <p:nvPr/>
        </p:nvSpPr>
        <p:spPr>
          <a:xfrm rot="5400000">
            <a:off x="3695664" y="2733518"/>
            <a:ext cx="668594" cy="22614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C80CD4-B12A-46A0-A59F-9D79F8DCD3E9}"/>
              </a:ext>
            </a:extLst>
          </p:cNvPr>
          <p:cNvSpPr/>
          <p:nvPr/>
        </p:nvSpPr>
        <p:spPr>
          <a:xfrm>
            <a:off x="722671" y="3544887"/>
            <a:ext cx="6592529" cy="1754326"/>
          </a:xfrm>
          <a:prstGeom prst="rect">
            <a:avLst/>
          </a:prstGeom>
        </p:spPr>
        <p:txBody>
          <a:bodyPr wrap="square">
            <a:spAutoFit/>
          </a:bodyPr>
          <a:lstStyle/>
          <a:p>
            <a:r>
              <a:rPr lang="en-US" b="1" dirty="0"/>
              <a:t>Tweet1: </a:t>
            </a:r>
            <a:r>
              <a:rPr lang="en-US" dirty="0"/>
              <a:t>“thealetrail” = 1; “lost” = 3; (3-1) = 2</a:t>
            </a:r>
          </a:p>
          <a:p>
            <a:r>
              <a:rPr lang="en-US" b="1" dirty="0"/>
              <a:t>Tweet2: </a:t>
            </a:r>
            <a:r>
              <a:rPr lang="en-US" dirty="0"/>
              <a:t>“</a:t>
            </a:r>
            <a:r>
              <a:rPr lang="en-US" dirty="0" err="1"/>
              <a:t>thealetrail</a:t>
            </a:r>
            <a:r>
              <a:rPr lang="en-US" dirty="0"/>
              <a:t>” = 0; “lost” = 0; (0-0) = 0</a:t>
            </a:r>
          </a:p>
          <a:p>
            <a:r>
              <a:rPr lang="en-US" b="1" dirty="0"/>
              <a:t>Tweet3</a:t>
            </a:r>
            <a:r>
              <a:rPr lang="en-US" dirty="0"/>
              <a:t>: “</a:t>
            </a:r>
            <a:r>
              <a:rPr lang="en-US" dirty="0" err="1"/>
              <a:t>thealetrail</a:t>
            </a:r>
            <a:r>
              <a:rPr lang="en-US" dirty="0"/>
              <a:t>” = 2; “lost” = 0; (2-0) = 2</a:t>
            </a:r>
          </a:p>
          <a:p>
            <a:endParaRPr lang="en-US" dirty="0"/>
          </a:p>
          <a:p>
            <a:r>
              <a:rPr lang="en-US" b="1" dirty="0"/>
              <a:t>Calculation:</a:t>
            </a:r>
          </a:p>
          <a:p>
            <a:r>
              <a:rPr lang="en-US" dirty="0"/>
              <a:t>sqrt(2) + </a:t>
            </a:r>
            <a:r>
              <a:rPr lang="en-US" dirty="0" err="1"/>
              <a:t>sqrt</a:t>
            </a:r>
            <a:r>
              <a:rPr lang="en-US" dirty="0"/>
              <a:t>(0) + </a:t>
            </a:r>
            <a:r>
              <a:rPr lang="en-US" dirty="0" err="1"/>
              <a:t>sqrt</a:t>
            </a:r>
            <a:r>
              <a:rPr lang="en-US" dirty="0"/>
              <a:t>(2) = 1.41 + 0 + 1.41 = 2.82</a:t>
            </a:r>
          </a:p>
        </p:txBody>
      </p:sp>
      <p:sp>
        <p:nvSpPr>
          <p:cNvPr id="7" name="Oval 6"/>
          <p:cNvSpPr/>
          <p:nvPr/>
        </p:nvSpPr>
        <p:spPr>
          <a:xfrm>
            <a:off x="7504387" y="2948151"/>
            <a:ext cx="1087821" cy="378373"/>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Elbow Connector 15"/>
          <p:cNvCxnSpPr>
            <a:stCxn id="18" idx="6"/>
            <a:endCxn id="7" idx="4"/>
          </p:cNvCxnSpPr>
          <p:nvPr/>
        </p:nvCxnSpPr>
        <p:spPr>
          <a:xfrm flipV="1">
            <a:off x="5733394" y="3326524"/>
            <a:ext cx="2314904" cy="180778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4645573" y="4945117"/>
            <a:ext cx="1087821" cy="378373"/>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82633565-F1CC-DF4B-9485-44723125D6A7}"/>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A62B366-5247-614D-9006-EA3C97B49B82}"/>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78321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93C0304-8F33-4982-A48C-60D5F6286BE4}"/>
              </a:ext>
            </a:extLst>
          </p:cNvPr>
          <p:cNvGrpSpPr/>
          <p:nvPr/>
        </p:nvGrpSpPr>
        <p:grpSpPr>
          <a:xfrm>
            <a:off x="512916" y="1174293"/>
            <a:ext cx="8118168" cy="1804881"/>
            <a:chOff x="-1520190" y="1128174"/>
            <a:chExt cx="8118168" cy="1804881"/>
          </a:xfrm>
        </p:grpSpPr>
        <p:sp>
          <p:nvSpPr>
            <p:cNvPr id="9" name="Rectangle 8">
              <a:extLst>
                <a:ext uri="{FF2B5EF4-FFF2-40B4-BE49-F238E27FC236}">
                  <a16:creationId xmlns:a16="http://schemas.microsoft.com/office/drawing/2014/main" id="{C246B7D1-453D-487B-B491-889C15C460F6}"/>
                </a:ext>
              </a:extLst>
            </p:cNvPr>
            <p:cNvSpPr/>
            <p:nvPr/>
          </p:nvSpPr>
          <p:spPr>
            <a:xfrm>
              <a:off x="-1520190" y="1497177"/>
              <a:ext cx="8118168" cy="1435878"/>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10" name="Rectangle 9">
              <a:extLst>
                <a:ext uri="{FF2B5EF4-FFF2-40B4-BE49-F238E27FC236}">
                  <a16:creationId xmlns:a16="http://schemas.microsoft.com/office/drawing/2014/main" id="{2C95F845-8979-407C-9F4E-6FBCB9476B2D}"/>
                </a:ext>
              </a:extLst>
            </p:cNvPr>
            <p:cNvSpPr/>
            <p:nvPr/>
          </p:nvSpPr>
          <p:spPr>
            <a:xfrm>
              <a:off x="-1520190" y="1128174"/>
              <a:ext cx="8118168"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Fake TDM</a:t>
              </a:r>
            </a:p>
          </p:txBody>
        </p:sp>
      </p:grpSp>
      <p:sp>
        <p:nvSpPr>
          <p:cNvPr id="2" name="Date Placeholder 1">
            <a:extLst>
              <a:ext uri="{FF2B5EF4-FFF2-40B4-BE49-F238E27FC236}">
                <a16:creationId xmlns:a16="http://schemas.microsoft.com/office/drawing/2014/main" id="{FCD0CBEA-84E2-4F32-BD89-3B29297965DB}"/>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a:extLst>
              <a:ext uri="{FF2B5EF4-FFF2-40B4-BE49-F238E27FC236}">
                <a16:creationId xmlns:a16="http://schemas.microsoft.com/office/drawing/2014/main" id="{E7FE965E-D86E-43E3-8C61-DE170FF2E693}"/>
              </a:ext>
            </a:extLst>
          </p:cNvPr>
          <p:cNvSpPr>
            <a:spLocks noGrp="1"/>
          </p:cNvSpPr>
          <p:nvPr>
            <p:ph type="title"/>
          </p:nvPr>
        </p:nvSpPr>
        <p:spPr/>
        <p:txBody>
          <a:bodyPr/>
          <a:lstStyle/>
          <a:p>
            <a:r>
              <a:rPr lang="en-US"/>
              <a:t>Distance Matrix</a:t>
            </a:r>
            <a:endParaRPr lang="en-US" dirty="0"/>
          </a:p>
        </p:txBody>
      </p:sp>
      <p:sp>
        <p:nvSpPr>
          <p:cNvPr id="5" name="Footer Placeholder 4">
            <a:extLst>
              <a:ext uri="{FF2B5EF4-FFF2-40B4-BE49-F238E27FC236}">
                <a16:creationId xmlns:a16="http://schemas.microsoft.com/office/drawing/2014/main" id="{F31353EE-337A-4B32-B894-32B8CAB8BCBF}"/>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8218905E-55FD-45C9-BD1A-93960551C7F8}"/>
              </a:ext>
            </a:extLst>
          </p:cNvPr>
          <p:cNvSpPr>
            <a:spLocks noGrp="1"/>
          </p:cNvSpPr>
          <p:nvPr>
            <p:ph type="sldNum" sz="quarter" idx="4"/>
          </p:nvPr>
        </p:nvSpPr>
        <p:spPr/>
        <p:txBody>
          <a:bodyPr/>
          <a:lstStyle/>
          <a:p>
            <a:fld id="{37290FF7-652B-4475-AEAB-8B1A5D23AE09}" type="slidenum">
              <a:rPr lang="en-US" smtClean="0"/>
              <a:pPr/>
              <a:t>25</a:t>
            </a:fld>
            <a:endParaRPr lang="en-US"/>
          </a:p>
        </p:txBody>
      </p:sp>
      <p:pic>
        <p:nvPicPr>
          <p:cNvPr id="8" name="Picture 7">
            <a:extLst>
              <a:ext uri="{FF2B5EF4-FFF2-40B4-BE49-F238E27FC236}">
                <a16:creationId xmlns:a16="http://schemas.microsoft.com/office/drawing/2014/main" id="{D59B79D2-08EB-443A-9259-61C40194BC3A}"/>
              </a:ext>
            </a:extLst>
          </p:cNvPr>
          <p:cNvPicPr>
            <a:picLocks noChangeAspect="1"/>
          </p:cNvPicPr>
          <p:nvPr/>
        </p:nvPicPr>
        <p:blipFill>
          <a:blip r:embed="rId2"/>
          <a:stretch>
            <a:fillRect/>
          </a:stretch>
        </p:blipFill>
        <p:spPr>
          <a:xfrm>
            <a:off x="628651" y="1881346"/>
            <a:ext cx="3245260" cy="979173"/>
          </a:xfrm>
          <a:prstGeom prst="rect">
            <a:avLst/>
          </a:prstGeom>
          <a:ln>
            <a:solidFill>
              <a:schemeClr val="accent6">
                <a:lumMod val="60000"/>
                <a:lumOff val="40000"/>
              </a:schemeClr>
            </a:solidFill>
          </a:ln>
        </p:spPr>
      </p:pic>
      <p:pic>
        <p:nvPicPr>
          <p:cNvPr id="6" name="Picture 5">
            <a:extLst>
              <a:ext uri="{FF2B5EF4-FFF2-40B4-BE49-F238E27FC236}">
                <a16:creationId xmlns:a16="http://schemas.microsoft.com/office/drawing/2014/main" id="{E0F24A08-722D-4855-9D50-5EE0015694D8}"/>
              </a:ext>
            </a:extLst>
          </p:cNvPr>
          <p:cNvPicPr>
            <a:picLocks noChangeAspect="1"/>
          </p:cNvPicPr>
          <p:nvPr/>
        </p:nvPicPr>
        <p:blipFill>
          <a:blip r:embed="rId3"/>
          <a:stretch>
            <a:fillRect/>
          </a:stretch>
        </p:blipFill>
        <p:spPr>
          <a:xfrm>
            <a:off x="552244" y="1631612"/>
            <a:ext cx="982217" cy="216853"/>
          </a:xfrm>
          <a:prstGeom prst="rect">
            <a:avLst/>
          </a:prstGeom>
        </p:spPr>
      </p:pic>
      <p:pic>
        <p:nvPicPr>
          <p:cNvPr id="13" name="Picture 12">
            <a:extLst>
              <a:ext uri="{FF2B5EF4-FFF2-40B4-BE49-F238E27FC236}">
                <a16:creationId xmlns:a16="http://schemas.microsoft.com/office/drawing/2014/main" id="{8FF123A2-F53A-4863-9351-F8070A23925A}"/>
              </a:ext>
            </a:extLst>
          </p:cNvPr>
          <p:cNvPicPr>
            <a:picLocks noChangeAspect="1"/>
          </p:cNvPicPr>
          <p:nvPr/>
        </p:nvPicPr>
        <p:blipFill>
          <a:blip r:embed="rId4"/>
          <a:stretch>
            <a:fillRect/>
          </a:stretch>
        </p:blipFill>
        <p:spPr>
          <a:xfrm>
            <a:off x="4186012" y="1954364"/>
            <a:ext cx="4329337" cy="833137"/>
          </a:xfrm>
          <a:prstGeom prst="rect">
            <a:avLst/>
          </a:prstGeom>
          <a:ln>
            <a:solidFill>
              <a:schemeClr val="accent6">
                <a:lumMod val="60000"/>
                <a:lumOff val="40000"/>
              </a:schemeClr>
            </a:solidFill>
          </a:ln>
        </p:spPr>
      </p:pic>
      <p:sp>
        <p:nvSpPr>
          <p:cNvPr id="14" name="Isosceles Triangle 13">
            <a:extLst>
              <a:ext uri="{FF2B5EF4-FFF2-40B4-BE49-F238E27FC236}">
                <a16:creationId xmlns:a16="http://schemas.microsoft.com/office/drawing/2014/main" id="{B2D7C819-E267-4899-9936-3C1DF99DC1B8}"/>
              </a:ext>
            </a:extLst>
          </p:cNvPr>
          <p:cNvSpPr/>
          <p:nvPr/>
        </p:nvSpPr>
        <p:spPr>
          <a:xfrm rot="5400000">
            <a:off x="3695664" y="2251738"/>
            <a:ext cx="668594" cy="22614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0BCD855-1E9B-4B8E-8D79-CDE688C9C682}"/>
              </a:ext>
            </a:extLst>
          </p:cNvPr>
          <p:cNvPicPr>
            <a:picLocks noChangeAspect="1"/>
          </p:cNvPicPr>
          <p:nvPr/>
        </p:nvPicPr>
        <p:blipFill rotWithShape="1">
          <a:blip r:embed="rId5"/>
          <a:srcRect l="7611"/>
          <a:stretch/>
        </p:blipFill>
        <p:spPr>
          <a:xfrm>
            <a:off x="555585" y="3861900"/>
            <a:ext cx="4665365" cy="2322964"/>
          </a:xfrm>
          <a:prstGeom prst="rect">
            <a:avLst/>
          </a:prstGeom>
        </p:spPr>
      </p:pic>
      <p:pic>
        <p:nvPicPr>
          <p:cNvPr id="15" name="Picture 14">
            <a:extLst>
              <a:ext uri="{FF2B5EF4-FFF2-40B4-BE49-F238E27FC236}">
                <a16:creationId xmlns:a16="http://schemas.microsoft.com/office/drawing/2014/main" id="{26013434-F25C-4C0C-ABE7-9D1E05E8595B}"/>
              </a:ext>
            </a:extLst>
          </p:cNvPr>
          <p:cNvPicPr>
            <a:picLocks noChangeAspect="1"/>
          </p:cNvPicPr>
          <p:nvPr/>
        </p:nvPicPr>
        <p:blipFill>
          <a:blip r:embed="rId6"/>
          <a:stretch>
            <a:fillRect/>
          </a:stretch>
        </p:blipFill>
        <p:spPr>
          <a:xfrm>
            <a:off x="552244" y="3386468"/>
            <a:ext cx="2095500" cy="409575"/>
          </a:xfrm>
          <a:prstGeom prst="rect">
            <a:avLst/>
          </a:prstGeom>
        </p:spPr>
      </p:pic>
      <p:sp>
        <p:nvSpPr>
          <p:cNvPr id="17" name="TextBox 16">
            <a:extLst>
              <a:ext uri="{FF2B5EF4-FFF2-40B4-BE49-F238E27FC236}">
                <a16:creationId xmlns:a16="http://schemas.microsoft.com/office/drawing/2014/main" id="{A5A3EE36-0573-4214-8E8B-E9BD628BC999}"/>
              </a:ext>
            </a:extLst>
          </p:cNvPr>
          <p:cNvSpPr txBox="1"/>
          <p:nvPr/>
        </p:nvSpPr>
        <p:spPr>
          <a:xfrm>
            <a:off x="512380" y="3026243"/>
            <a:ext cx="8119241" cy="307777"/>
          </a:xfrm>
          <a:prstGeom prst="rect">
            <a:avLst/>
          </a:prstGeom>
          <a:solidFill>
            <a:schemeClr val="accent6">
              <a:lumMod val="60000"/>
              <a:lumOff val="40000"/>
            </a:schemeClr>
          </a:solidFill>
        </p:spPr>
        <p:txBody>
          <a:bodyPr wrap="square" rtlCol="0">
            <a:spAutoFit/>
          </a:bodyPr>
          <a:lstStyle/>
          <a:p>
            <a:pPr algn="ctr" defTabSz="457200"/>
            <a:r>
              <a:rPr lang="en-US" sz="1400" kern="1200" dirty="0">
                <a:solidFill>
                  <a:prstClr val="white"/>
                </a:solidFill>
                <a:latin typeface="+mj-lt"/>
                <a:ea typeface="Arial Unicode MS" panose="020B0604020202020204" pitchFamily="34" charset="-128"/>
                <a:cs typeface="Arial Unicode MS" panose="020B0604020202020204" pitchFamily="34" charset="-128"/>
              </a:rPr>
              <a:t>Lost luggage has low distances meaning they are together a lot.  Thus lower is smaller distances.</a:t>
            </a:r>
          </a:p>
        </p:txBody>
      </p:sp>
      <p:cxnSp>
        <p:nvCxnSpPr>
          <p:cNvPr id="18" name="Straight Connector 17">
            <a:extLst>
              <a:ext uri="{FF2B5EF4-FFF2-40B4-BE49-F238E27FC236}">
                <a16:creationId xmlns:a16="http://schemas.microsoft.com/office/drawing/2014/main" id="{E642B56F-A3AE-2742-B515-9726F1A3E0D0}"/>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A9222EE-290D-434B-8DC4-5204184D7E69}"/>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B8CC223-FEE8-4103-90AC-A6CC1BDF351C}"/>
              </a:ext>
            </a:extLst>
          </p:cNvPr>
          <p:cNvSpPr/>
          <p:nvPr/>
        </p:nvSpPr>
        <p:spPr>
          <a:xfrm>
            <a:off x="512916" y="3356658"/>
            <a:ext cx="8118168" cy="2847372"/>
          </a:xfrm>
          <a:prstGeom prst="rect">
            <a:avLst/>
          </a:prstGeom>
          <a:no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Tree>
    <p:extLst>
      <p:ext uri="{BB962C8B-B14F-4D97-AF65-F5344CB8AC3E}">
        <p14:creationId xmlns:p14="http://schemas.microsoft.com/office/powerpoint/2010/main" val="745930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591EF9-DE52-2A4A-BBBB-E8745639A0D2}"/>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32098A0C-A687-7449-9294-6B391BCA3B08}"/>
              </a:ext>
            </a:extLst>
          </p:cNvPr>
          <p:cNvSpPr>
            <a:spLocks noGrp="1"/>
          </p:cNvSpPr>
          <p:nvPr>
            <p:ph type="title"/>
          </p:nvPr>
        </p:nvSpPr>
        <p:spPr/>
        <p:txBody>
          <a:bodyPr/>
          <a:lstStyle/>
          <a:p>
            <a:r>
              <a:rPr lang="en-US" dirty="0"/>
              <a:t>Words as association networks</a:t>
            </a:r>
          </a:p>
        </p:txBody>
      </p:sp>
      <p:sp>
        <p:nvSpPr>
          <p:cNvPr id="4" name="Footer Placeholder 3">
            <a:extLst>
              <a:ext uri="{FF2B5EF4-FFF2-40B4-BE49-F238E27FC236}">
                <a16:creationId xmlns:a16="http://schemas.microsoft.com/office/drawing/2014/main" id="{1C82ACC7-981D-1645-AF02-2780AEE624B2}"/>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DD6D04AA-A169-D342-A433-B7C8FAFA19C8}"/>
              </a:ext>
            </a:extLst>
          </p:cNvPr>
          <p:cNvSpPr>
            <a:spLocks noGrp="1"/>
          </p:cNvSpPr>
          <p:nvPr>
            <p:ph type="sldNum" sz="quarter" idx="4"/>
          </p:nvPr>
        </p:nvSpPr>
        <p:spPr/>
        <p:txBody>
          <a:bodyPr/>
          <a:lstStyle/>
          <a:p>
            <a:fld id="{37290FF7-652B-4475-AEAB-8B1A5D23AE09}" type="slidenum">
              <a:rPr lang="en-US" smtClean="0"/>
              <a:pPr/>
              <a:t>26</a:t>
            </a:fld>
            <a:endParaRPr lang="en-US" dirty="0"/>
          </a:p>
        </p:txBody>
      </p:sp>
      <p:pic>
        <p:nvPicPr>
          <p:cNvPr id="6" name="Picture 5">
            <a:extLst>
              <a:ext uri="{FF2B5EF4-FFF2-40B4-BE49-F238E27FC236}">
                <a16:creationId xmlns:a16="http://schemas.microsoft.com/office/drawing/2014/main" id="{EA4C77BE-CBF2-2940-8276-D11C7CC963FC}"/>
              </a:ext>
            </a:extLst>
          </p:cNvPr>
          <p:cNvPicPr>
            <a:picLocks noChangeAspect="1"/>
          </p:cNvPicPr>
          <p:nvPr/>
        </p:nvPicPr>
        <p:blipFill>
          <a:blip r:embed="rId2"/>
          <a:stretch>
            <a:fillRect/>
          </a:stretch>
        </p:blipFill>
        <p:spPr>
          <a:xfrm>
            <a:off x="3302000" y="2159000"/>
            <a:ext cx="2540000" cy="2540000"/>
          </a:xfrm>
          <a:prstGeom prst="rect">
            <a:avLst/>
          </a:prstGeom>
        </p:spPr>
      </p:pic>
      <p:cxnSp>
        <p:nvCxnSpPr>
          <p:cNvPr id="7" name="Straight Connector 6">
            <a:extLst>
              <a:ext uri="{FF2B5EF4-FFF2-40B4-BE49-F238E27FC236}">
                <a16:creationId xmlns:a16="http://schemas.microsoft.com/office/drawing/2014/main" id="{CD8AE7E9-AF5D-8349-89EB-1800BEB3F417}"/>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0EDF6B2-4C70-AE4B-A493-1241E5705350}"/>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63708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B01ACE-38F6-3240-A4E7-103CE893B463}"/>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612A64B0-ABEF-7C42-90F5-3B8D9B5A09DC}"/>
              </a:ext>
            </a:extLst>
          </p:cNvPr>
          <p:cNvSpPr>
            <a:spLocks noGrp="1"/>
          </p:cNvSpPr>
          <p:nvPr>
            <p:ph type="title"/>
          </p:nvPr>
        </p:nvSpPr>
        <p:spPr/>
        <p:txBody>
          <a:bodyPr/>
          <a:lstStyle/>
          <a:p>
            <a:r>
              <a:rPr lang="en-US" dirty="0"/>
              <a:t>Networks…for people</a:t>
            </a:r>
          </a:p>
        </p:txBody>
      </p:sp>
      <p:sp>
        <p:nvSpPr>
          <p:cNvPr id="4" name="Footer Placeholder 3">
            <a:extLst>
              <a:ext uri="{FF2B5EF4-FFF2-40B4-BE49-F238E27FC236}">
                <a16:creationId xmlns:a16="http://schemas.microsoft.com/office/drawing/2014/main" id="{E97E5434-6A7C-F144-BE80-5BA51B4E9CB5}"/>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248A53EC-FD71-7449-8238-9EC97C921297}"/>
              </a:ext>
            </a:extLst>
          </p:cNvPr>
          <p:cNvSpPr>
            <a:spLocks noGrp="1"/>
          </p:cNvSpPr>
          <p:nvPr>
            <p:ph type="sldNum" sz="quarter" idx="4"/>
          </p:nvPr>
        </p:nvSpPr>
        <p:spPr/>
        <p:txBody>
          <a:bodyPr/>
          <a:lstStyle/>
          <a:p>
            <a:fld id="{37290FF7-652B-4475-AEAB-8B1A5D23AE09}" type="slidenum">
              <a:rPr lang="en-US" smtClean="0"/>
              <a:pPr/>
              <a:t>27</a:t>
            </a:fld>
            <a:endParaRPr lang="en-US" dirty="0"/>
          </a:p>
        </p:txBody>
      </p:sp>
      <p:sp>
        <p:nvSpPr>
          <p:cNvPr id="6" name="TextBox 5">
            <a:extLst>
              <a:ext uri="{FF2B5EF4-FFF2-40B4-BE49-F238E27FC236}">
                <a16:creationId xmlns:a16="http://schemas.microsoft.com/office/drawing/2014/main" id="{2AED8FD4-B2D5-2944-83E9-B7C70A2D3986}"/>
              </a:ext>
            </a:extLst>
          </p:cNvPr>
          <p:cNvSpPr txBox="1"/>
          <p:nvPr/>
        </p:nvSpPr>
        <p:spPr>
          <a:xfrm>
            <a:off x="512380" y="1257308"/>
            <a:ext cx="8119241" cy="338554"/>
          </a:xfrm>
          <a:prstGeom prst="rect">
            <a:avLst/>
          </a:prstGeom>
          <a:solidFill>
            <a:schemeClr val="accent6">
              <a:lumMod val="60000"/>
              <a:lumOff val="40000"/>
            </a:schemeClr>
          </a:solidFill>
        </p:spPr>
        <p:txBody>
          <a:bodyPr wrap="square" rtlCol="0">
            <a:spAutoFit/>
          </a:bodyPr>
          <a:lstStyle/>
          <a:p>
            <a:pPr algn="ctr" defTabSz="457200"/>
            <a:r>
              <a:rPr lang="en-US" sz="1600" kern="1200" dirty="0">
                <a:solidFill>
                  <a:prstClr val="white"/>
                </a:solidFill>
                <a:latin typeface="+mj-lt"/>
                <a:ea typeface="Arial Unicode MS" panose="020B0604020202020204" pitchFamily="34" charset="-128"/>
                <a:cs typeface="Arial Unicode MS" panose="020B0604020202020204" pitchFamily="34" charset="-128"/>
              </a:rPr>
              <a:t>Social network analysis is a distinct line of study, but can be applied to word “association”</a:t>
            </a:r>
          </a:p>
        </p:txBody>
      </p:sp>
      <p:sp>
        <p:nvSpPr>
          <p:cNvPr id="7" name="Oval 6">
            <a:extLst>
              <a:ext uri="{FF2B5EF4-FFF2-40B4-BE49-F238E27FC236}">
                <a16:creationId xmlns:a16="http://schemas.microsoft.com/office/drawing/2014/main" id="{B55B3EE0-0EC6-6B4D-9B87-10ECF341053C}"/>
              </a:ext>
            </a:extLst>
          </p:cNvPr>
          <p:cNvSpPr/>
          <p:nvPr/>
        </p:nvSpPr>
        <p:spPr>
          <a:xfrm>
            <a:off x="914400" y="1882588"/>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Tom</a:t>
            </a:r>
          </a:p>
        </p:txBody>
      </p:sp>
      <p:sp>
        <p:nvSpPr>
          <p:cNvPr id="8" name="Oval 7">
            <a:extLst>
              <a:ext uri="{FF2B5EF4-FFF2-40B4-BE49-F238E27FC236}">
                <a16:creationId xmlns:a16="http://schemas.microsoft.com/office/drawing/2014/main" id="{AA2BE3A6-EE19-FC48-874D-EB41BD9A3C7F}"/>
              </a:ext>
            </a:extLst>
          </p:cNvPr>
          <p:cNvSpPr/>
          <p:nvPr/>
        </p:nvSpPr>
        <p:spPr>
          <a:xfrm>
            <a:off x="959224" y="3473823"/>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Sue</a:t>
            </a:r>
          </a:p>
        </p:txBody>
      </p:sp>
      <p:sp>
        <p:nvSpPr>
          <p:cNvPr id="9" name="Oval 8">
            <a:extLst>
              <a:ext uri="{FF2B5EF4-FFF2-40B4-BE49-F238E27FC236}">
                <a16:creationId xmlns:a16="http://schemas.microsoft.com/office/drawing/2014/main" id="{0854BB73-D047-4748-B543-216CF25FCCF8}"/>
              </a:ext>
            </a:extLst>
          </p:cNvPr>
          <p:cNvSpPr/>
          <p:nvPr/>
        </p:nvSpPr>
        <p:spPr>
          <a:xfrm>
            <a:off x="2613212" y="2317376"/>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Jim</a:t>
            </a:r>
          </a:p>
        </p:txBody>
      </p:sp>
      <p:sp>
        <p:nvSpPr>
          <p:cNvPr id="10" name="Oval 9">
            <a:extLst>
              <a:ext uri="{FF2B5EF4-FFF2-40B4-BE49-F238E27FC236}">
                <a16:creationId xmlns:a16="http://schemas.microsoft.com/office/drawing/2014/main" id="{7CC1CACC-1F7A-634B-B31D-BC36E7AE9C9F}"/>
              </a:ext>
            </a:extLst>
          </p:cNvPr>
          <p:cNvSpPr/>
          <p:nvPr/>
        </p:nvSpPr>
        <p:spPr>
          <a:xfrm>
            <a:off x="3608294" y="3500718"/>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Jen</a:t>
            </a:r>
          </a:p>
        </p:txBody>
      </p:sp>
      <p:cxnSp>
        <p:nvCxnSpPr>
          <p:cNvPr id="12" name="Straight Connector 11">
            <a:extLst>
              <a:ext uri="{FF2B5EF4-FFF2-40B4-BE49-F238E27FC236}">
                <a16:creationId xmlns:a16="http://schemas.microsoft.com/office/drawing/2014/main" id="{604BE95D-FEBC-984F-81F8-D7CBD3199B1C}"/>
              </a:ext>
            </a:extLst>
          </p:cNvPr>
          <p:cNvCxnSpPr>
            <a:cxnSpLocks/>
            <a:stCxn id="7" idx="6"/>
            <a:endCxn id="9" idx="1"/>
          </p:cNvCxnSpPr>
          <p:nvPr/>
        </p:nvCxnSpPr>
        <p:spPr>
          <a:xfrm>
            <a:off x="1573306" y="2212041"/>
            <a:ext cx="1136401" cy="2018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EAAE262-9695-BF48-AEC2-C72DC0762668}"/>
              </a:ext>
            </a:extLst>
          </p:cNvPr>
          <p:cNvCxnSpPr>
            <a:cxnSpLocks/>
            <a:stCxn id="8" idx="7"/>
            <a:endCxn id="9" idx="3"/>
          </p:cNvCxnSpPr>
          <p:nvPr/>
        </p:nvCxnSpPr>
        <p:spPr>
          <a:xfrm flipV="1">
            <a:off x="1521635" y="2879787"/>
            <a:ext cx="1188072" cy="69053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B2C6694-6C1E-3744-8F18-5430EC50E73E}"/>
              </a:ext>
            </a:extLst>
          </p:cNvPr>
          <p:cNvCxnSpPr>
            <a:cxnSpLocks/>
            <a:stCxn id="10" idx="0"/>
            <a:endCxn id="9" idx="5"/>
          </p:cNvCxnSpPr>
          <p:nvPr/>
        </p:nvCxnSpPr>
        <p:spPr>
          <a:xfrm flipH="1" flipV="1">
            <a:off x="3175623" y="2879787"/>
            <a:ext cx="762124" cy="6209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AF915B3-E470-1C40-B927-75FA698A7B84}"/>
              </a:ext>
            </a:extLst>
          </p:cNvPr>
          <p:cNvCxnSpPr>
            <a:cxnSpLocks/>
            <a:stCxn id="8" idx="6"/>
            <a:endCxn id="10" idx="2"/>
          </p:cNvCxnSpPr>
          <p:nvPr/>
        </p:nvCxnSpPr>
        <p:spPr>
          <a:xfrm>
            <a:off x="1618130" y="3803276"/>
            <a:ext cx="1990164" cy="26895"/>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7E59BD1-1D13-A743-8CAC-3655C3CAAD9B}"/>
              </a:ext>
            </a:extLst>
          </p:cNvPr>
          <p:cNvCxnSpPr>
            <a:cxnSpLocks/>
          </p:cNvCxnSpPr>
          <p:nvPr/>
        </p:nvCxnSpPr>
        <p:spPr>
          <a:xfrm>
            <a:off x="5679142" y="1992112"/>
            <a:ext cx="1136401" cy="201830"/>
          </a:xfrm>
          <a:prstGeom prst="line">
            <a:avLst/>
          </a:prstGeom>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85B2F9A2-0A56-514C-BFF7-7DEDCDDF3CE7}"/>
              </a:ext>
            </a:extLst>
          </p:cNvPr>
          <p:cNvSpPr/>
          <p:nvPr/>
        </p:nvSpPr>
        <p:spPr>
          <a:xfrm>
            <a:off x="5917889" y="3088342"/>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9" name="TextBox 28">
            <a:extLst>
              <a:ext uri="{FF2B5EF4-FFF2-40B4-BE49-F238E27FC236}">
                <a16:creationId xmlns:a16="http://schemas.microsoft.com/office/drawing/2014/main" id="{0AF3E892-98A2-3747-812D-B129218F6E34}"/>
              </a:ext>
            </a:extLst>
          </p:cNvPr>
          <p:cNvSpPr txBox="1"/>
          <p:nvPr/>
        </p:nvSpPr>
        <p:spPr>
          <a:xfrm>
            <a:off x="6995325" y="1908361"/>
            <a:ext cx="637803" cy="369332"/>
          </a:xfrm>
          <a:prstGeom prst="rect">
            <a:avLst/>
          </a:prstGeom>
          <a:noFill/>
        </p:spPr>
        <p:txBody>
          <a:bodyPr wrap="none" rtlCol="0">
            <a:spAutoFit/>
          </a:bodyPr>
          <a:lstStyle/>
          <a:p>
            <a:r>
              <a:rPr lang="en-US" dirty="0"/>
              <a:t>Edge</a:t>
            </a:r>
          </a:p>
        </p:txBody>
      </p:sp>
      <p:sp>
        <p:nvSpPr>
          <p:cNvPr id="31" name="TextBox 30">
            <a:extLst>
              <a:ext uri="{FF2B5EF4-FFF2-40B4-BE49-F238E27FC236}">
                <a16:creationId xmlns:a16="http://schemas.microsoft.com/office/drawing/2014/main" id="{01CACA73-5181-5940-A954-C533558B22F0}"/>
              </a:ext>
            </a:extLst>
          </p:cNvPr>
          <p:cNvSpPr txBox="1"/>
          <p:nvPr/>
        </p:nvSpPr>
        <p:spPr>
          <a:xfrm>
            <a:off x="6967817" y="3233129"/>
            <a:ext cx="692818" cy="369332"/>
          </a:xfrm>
          <a:prstGeom prst="rect">
            <a:avLst/>
          </a:prstGeom>
          <a:noFill/>
        </p:spPr>
        <p:txBody>
          <a:bodyPr wrap="none" rtlCol="0">
            <a:spAutoFit/>
          </a:bodyPr>
          <a:lstStyle/>
          <a:p>
            <a:r>
              <a:rPr lang="en-US" dirty="0"/>
              <a:t>Node</a:t>
            </a:r>
          </a:p>
        </p:txBody>
      </p:sp>
      <p:cxnSp>
        <p:nvCxnSpPr>
          <p:cNvPr id="19" name="Straight Connector 18">
            <a:extLst>
              <a:ext uri="{FF2B5EF4-FFF2-40B4-BE49-F238E27FC236}">
                <a16:creationId xmlns:a16="http://schemas.microsoft.com/office/drawing/2014/main" id="{EDDF1D38-5FE6-6548-AB2D-DD91BC6E795E}"/>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A39A3D6-6893-9D43-A256-D47442564C00}"/>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00530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B01ACE-38F6-3240-A4E7-103CE893B463}"/>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612A64B0-ABEF-7C42-90F5-3B8D9B5A09DC}"/>
              </a:ext>
            </a:extLst>
          </p:cNvPr>
          <p:cNvSpPr>
            <a:spLocks noGrp="1"/>
          </p:cNvSpPr>
          <p:nvPr>
            <p:ph type="title"/>
          </p:nvPr>
        </p:nvSpPr>
        <p:spPr/>
        <p:txBody>
          <a:bodyPr/>
          <a:lstStyle/>
          <a:p>
            <a:r>
              <a:rPr lang="en-US" dirty="0"/>
              <a:t>Networks…for words</a:t>
            </a:r>
          </a:p>
        </p:txBody>
      </p:sp>
      <p:sp>
        <p:nvSpPr>
          <p:cNvPr id="4" name="Footer Placeholder 3">
            <a:extLst>
              <a:ext uri="{FF2B5EF4-FFF2-40B4-BE49-F238E27FC236}">
                <a16:creationId xmlns:a16="http://schemas.microsoft.com/office/drawing/2014/main" id="{E97E5434-6A7C-F144-BE80-5BA51B4E9CB5}"/>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248A53EC-FD71-7449-8238-9EC97C921297}"/>
              </a:ext>
            </a:extLst>
          </p:cNvPr>
          <p:cNvSpPr>
            <a:spLocks noGrp="1"/>
          </p:cNvSpPr>
          <p:nvPr>
            <p:ph type="sldNum" sz="quarter" idx="4"/>
          </p:nvPr>
        </p:nvSpPr>
        <p:spPr/>
        <p:txBody>
          <a:bodyPr/>
          <a:lstStyle/>
          <a:p>
            <a:fld id="{37290FF7-652B-4475-AEAB-8B1A5D23AE09}" type="slidenum">
              <a:rPr lang="en-US" smtClean="0"/>
              <a:pPr/>
              <a:t>28</a:t>
            </a:fld>
            <a:endParaRPr lang="en-US" dirty="0"/>
          </a:p>
        </p:txBody>
      </p:sp>
      <p:sp>
        <p:nvSpPr>
          <p:cNvPr id="6" name="TextBox 5">
            <a:extLst>
              <a:ext uri="{FF2B5EF4-FFF2-40B4-BE49-F238E27FC236}">
                <a16:creationId xmlns:a16="http://schemas.microsoft.com/office/drawing/2014/main" id="{2AED8FD4-B2D5-2944-83E9-B7C70A2D3986}"/>
              </a:ext>
            </a:extLst>
          </p:cNvPr>
          <p:cNvSpPr txBox="1"/>
          <p:nvPr/>
        </p:nvSpPr>
        <p:spPr>
          <a:xfrm>
            <a:off x="512380" y="1303606"/>
            <a:ext cx="8119241" cy="338554"/>
          </a:xfrm>
          <a:prstGeom prst="rect">
            <a:avLst/>
          </a:prstGeom>
          <a:solidFill>
            <a:schemeClr val="accent6">
              <a:lumMod val="60000"/>
              <a:lumOff val="40000"/>
            </a:schemeClr>
          </a:solidFill>
        </p:spPr>
        <p:txBody>
          <a:bodyPr wrap="square" rtlCol="0">
            <a:spAutoFit/>
          </a:bodyPr>
          <a:lstStyle/>
          <a:p>
            <a:pPr algn="ctr" defTabSz="457200"/>
            <a:r>
              <a:rPr lang="en-US" sz="1600" kern="1200" dirty="0">
                <a:solidFill>
                  <a:prstClr val="white"/>
                </a:solidFill>
                <a:latin typeface="+mj-lt"/>
                <a:ea typeface="Arial Unicode MS" panose="020B0604020202020204" pitchFamily="34" charset="-128"/>
                <a:cs typeface="Arial Unicode MS" panose="020B0604020202020204" pitchFamily="34" charset="-128"/>
              </a:rPr>
              <a:t>Social network analysis is a distinct line of study, but can be applied to word “association”</a:t>
            </a:r>
          </a:p>
        </p:txBody>
      </p:sp>
      <p:sp>
        <p:nvSpPr>
          <p:cNvPr id="7" name="Oval 6">
            <a:extLst>
              <a:ext uri="{FF2B5EF4-FFF2-40B4-BE49-F238E27FC236}">
                <a16:creationId xmlns:a16="http://schemas.microsoft.com/office/drawing/2014/main" id="{B55B3EE0-0EC6-6B4D-9B87-10ECF341053C}"/>
              </a:ext>
            </a:extLst>
          </p:cNvPr>
          <p:cNvSpPr/>
          <p:nvPr/>
        </p:nvSpPr>
        <p:spPr>
          <a:xfrm>
            <a:off x="876981" y="1882588"/>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8" name="Oval 7">
            <a:extLst>
              <a:ext uri="{FF2B5EF4-FFF2-40B4-BE49-F238E27FC236}">
                <a16:creationId xmlns:a16="http://schemas.microsoft.com/office/drawing/2014/main" id="{AA2BE3A6-EE19-FC48-874D-EB41BD9A3C7F}"/>
              </a:ext>
            </a:extLst>
          </p:cNvPr>
          <p:cNvSpPr/>
          <p:nvPr/>
        </p:nvSpPr>
        <p:spPr>
          <a:xfrm>
            <a:off x="959224" y="3473823"/>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9" name="Oval 8">
            <a:extLst>
              <a:ext uri="{FF2B5EF4-FFF2-40B4-BE49-F238E27FC236}">
                <a16:creationId xmlns:a16="http://schemas.microsoft.com/office/drawing/2014/main" id="{0854BB73-D047-4748-B543-216CF25FCCF8}"/>
              </a:ext>
            </a:extLst>
          </p:cNvPr>
          <p:cNvSpPr/>
          <p:nvPr/>
        </p:nvSpPr>
        <p:spPr>
          <a:xfrm>
            <a:off x="2613212" y="2317376"/>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Oval 9">
            <a:extLst>
              <a:ext uri="{FF2B5EF4-FFF2-40B4-BE49-F238E27FC236}">
                <a16:creationId xmlns:a16="http://schemas.microsoft.com/office/drawing/2014/main" id="{7CC1CACC-1F7A-634B-B31D-BC36E7AE9C9F}"/>
              </a:ext>
            </a:extLst>
          </p:cNvPr>
          <p:cNvSpPr/>
          <p:nvPr/>
        </p:nvSpPr>
        <p:spPr>
          <a:xfrm>
            <a:off x="3608294" y="3500718"/>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cxnSp>
        <p:nvCxnSpPr>
          <p:cNvPr id="12" name="Straight Connector 11">
            <a:extLst>
              <a:ext uri="{FF2B5EF4-FFF2-40B4-BE49-F238E27FC236}">
                <a16:creationId xmlns:a16="http://schemas.microsoft.com/office/drawing/2014/main" id="{604BE95D-FEBC-984F-81F8-D7CBD3199B1C}"/>
              </a:ext>
            </a:extLst>
          </p:cNvPr>
          <p:cNvCxnSpPr>
            <a:cxnSpLocks/>
            <a:stCxn id="7" idx="6"/>
            <a:endCxn id="9" idx="1"/>
          </p:cNvCxnSpPr>
          <p:nvPr/>
        </p:nvCxnSpPr>
        <p:spPr>
          <a:xfrm>
            <a:off x="1535887" y="2212041"/>
            <a:ext cx="1173820" cy="2018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EAAE262-9695-BF48-AEC2-C72DC0762668}"/>
              </a:ext>
            </a:extLst>
          </p:cNvPr>
          <p:cNvCxnSpPr>
            <a:cxnSpLocks/>
            <a:stCxn id="8" idx="7"/>
            <a:endCxn id="9" idx="3"/>
          </p:cNvCxnSpPr>
          <p:nvPr/>
        </p:nvCxnSpPr>
        <p:spPr>
          <a:xfrm flipV="1">
            <a:off x="1521635" y="2879787"/>
            <a:ext cx="1188072" cy="69053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B2C6694-6C1E-3744-8F18-5430EC50E73E}"/>
              </a:ext>
            </a:extLst>
          </p:cNvPr>
          <p:cNvCxnSpPr>
            <a:cxnSpLocks/>
            <a:stCxn id="10" idx="0"/>
            <a:endCxn id="9" idx="5"/>
          </p:cNvCxnSpPr>
          <p:nvPr/>
        </p:nvCxnSpPr>
        <p:spPr>
          <a:xfrm flipH="1" flipV="1">
            <a:off x="3175623" y="2879787"/>
            <a:ext cx="762124" cy="6209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AF915B3-E470-1C40-B927-75FA698A7B84}"/>
              </a:ext>
            </a:extLst>
          </p:cNvPr>
          <p:cNvCxnSpPr>
            <a:cxnSpLocks/>
            <a:stCxn id="8" idx="6"/>
            <a:endCxn id="10" idx="2"/>
          </p:cNvCxnSpPr>
          <p:nvPr/>
        </p:nvCxnSpPr>
        <p:spPr>
          <a:xfrm>
            <a:off x="1618130" y="3803276"/>
            <a:ext cx="1990164" cy="26895"/>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7E59BD1-1D13-A743-8CAC-3655C3CAAD9B}"/>
              </a:ext>
            </a:extLst>
          </p:cNvPr>
          <p:cNvCxnSpPr>
            <a:cxnSpLocks/>
          </p:cNvCxnSpPr>
          <p:nvPr/>
        </p:nvCxnSpPr>
        <p:spPr>
          <a:xfrm>
            <a:off x="5679142" y="1992112"/>
            <a:ext cx="1136401" cy="201830"/>
          </a:xfrm>
          <a:prstGeom prst="line">
            <a:avLst/>
          </a:prstGeom>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85B2F9A2-0A56-514C-BFF7-7DEDCDDF3CE7}"/>
              </a:ext>
            </a:extLst>
          </p:cNvPr>
          <p:cNvSpPr/>
          <p:nvPr/>
        </p:nvSpPr>
        <p:spPr>
          <a:xfrm>
            <a:off x="5917889" y="3088342"/>
            <a:ext cx="658906" cy="6589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9" name="TextBox 28">
            <a:extLst>
              <a:ext uri="{FF2B5EF4-FFF2-40B4-BE49-F238E27FC236}">
                <a16:creationId xmlns:a16="http://schemas.microsoft.com/office/drawing/2014/main" id="{0AF3E892-98A2-3747-812D-B129218F6E34}"/>
              </a:ext>
            </a:extLst>
          </p:cNvPr>
          <p:cNvSpPr txBox="1"/>
          <p:nvPr/>
        </p:nvSpPr>
        <p:spPr>
          <a:xfrm>
            <a:off x="6995325" y="1908361"/>
            <a:ext cx="637803" cy="369332"/>
          </a:xfrm>
          <a:prstGeom prst="rect">
            <a:avLst/>
          </a:prstGeom>
          <a:noFill/>
        </p:spPr>
        <p:txBody>
          <a:bodyPr wrap="none" rtlCol="0">
            <a:spAutoFit/>
          </a:bodyPr>
          <a:lstStyle/>
          <a:p>
            <a:r>
              <a:rPr lang="en-US" dirty="0"/>
              <a:t>Edge</a:t>
            </a:r>
          </a:p>
        </p:txBody>
      </p:sp>
      <p:sp>
        <p:nvSpPr>
          <p:cNvPr id="31" name="TextBox 30">
            <a:extLst>
              <a:ext uri="{FF2B5EF4-FFF2-40B4-BE49-F238E27FC236}">
                <a16:creationId xmlns:a16="http://schemas.microsoft.com/office/drawing/2014/main" id="{01CACA73-5181-5940-A954-C533558B22F0}"/>
              </a:ext>
            </a:extLst>
          </p:cNvPr>
          <p:cNvSpPr txBox="1"/>
          <p:nvPr/>
        </p:nvSpPr>
        <p:spPr>
          <a:xfrm>
            <a:off x="6967817" y="3233129"/>
            <a:ext cx="692818" cy="369332"/>
          </a:xfrm>
          <a:prstGeom prst="rect">
            <a:avLst/>
          </a:prstGeom>
          <a:noFill/>
        </p:spPr>
        <p:txBody>
          <a:bodyPr wrap="none" rtlCol="0">
            <a:spAutoFit/>
          </a:bodyPr>
          <a:lstStyle/>
          <a:p>
            <a:r>
              <a:rPr lang="en-US" dirty="0"/>
              <a:t>Node</a:t>
            </a:r>
          </a:p>
        </p:txBody>
      </p:sp>
      <p:sp>
        <p:nvSpPr>
          <p:cNvPr id="19" name="TextBox 18">
            <a:extLst>
              <a:ext uri="{FF2B5EF4-FFF2-40B4-BE49-F238E27FC236}">
                <a16:creationId xmlns:a16="http://schemas.microsoft.com/office/drawing/2014/main" id="{DB513787-2FC1-104F-BB12-5A00CBD7EC55}"/>
              </a:ext>
            </a:extLst>
          </p:cNvPr>
          <p:cNvSpPr txBox="1"/>
          <p:nvPr/>
        </p:nvSpPr>
        <p:spPr>
          <a:xfrm>
            <a:off x="800714" y="2042764"/>
            <a:ext cx="811441" cy="338554"/>
          </a:xfrm>
          <a:prstGeom prst="rect">
            <a:avLst/>
          </a:prstGeom>
          <a:noFill/>
        </p:spPr>
        <p:txBody>
          <a:bodyPr wrap="none" rtlCol="0">
            <a:spAutoFit/>
          </a:bodyPr>
          <a:lstStyle/>
          <a:p>
            <a:r>
              <a:rPr lang="en-US" sz="1600" dirty="0"/>
              <a:t>London</a:t>
            </a:r>
          </a:p>
        </p:txBody>
      </p:sp>
      <p:sp>
        <p:nvSpPr>
          <p:cNvPr id="21" name="TextBox 20">
            <a:extLst>
              <a:ext uri="{FF2B5EF4-FFF2-40B4-BE49-F238E27FC236}">
                <a16:creationId xmlns:a16="http://schemas.microsoft.com/office/drawing/2014/main" id="{2D845E9B-7F54-7645-8ECA-11DF37308805}"/>
              </a:ext>
            </a:extLst>
          </p:cNvPr>
          <p:cNvSpPr txBox="1"/>
          <p:nvPr/>
        </p:nvSpPr>
        <p:spPr>
          <a:xfrm>
            <a:off x="2096114" y="2455208"/>
            <a:ext cx="1565108" cy="369332"/>
          </a:xfrm>
          <a:prstGeom prst="rect">
            <a:avLst/>
          </a:prstGeom>
          <a:noFill/>
        </p:spPr>
        <p:txBody>
          <a:bodyPr wrap="none" rtlCol="0">
            <a:spAutoFit/>
          </a:bodyPr>
          <a:lstStyle/>
          <a:p>
            <a:r>
              <a:rPr lang="en-US" dirty="0"/>
              <a:t>British Airways</a:t>
            </a:r>
          </a:p>
        </p:txBody>
      </p:sp>
      <p:sp>
        <p:nvSpPr>
          <p:cNvPr id="22" name="TextBox 21">
            <a:extLst>
              <a:ext uri="{FF2B5EF4-FFF2-40B4-BE49-F238E27FC236}">
                <a16:creationId xmlns:a16="http://schemas.microsoft.com/office/drawing/2014/main" id="{C3B52554-4514-134F-BA31-935744FE105B}"/>
              </a:ext>
            </a:extLst>
          </p:cNvPr>
          <p:cNvSpPr txBox="1"/>
          <p:nvPr/>
        </p:nvSpPr>
        <p:spPr>
          <a:xfrm>
            <a:off x="3593219" y="3656479"/>
            <a:ext cx="726096" cy="307777"/>
          </a:xfrm>
          <a:prstGeom prst="rect">
            <a:avLst/>
          </a:prstGeom>
          <a:noFill/>
        </p:spPr>
        <p:txBody>
          <a:bodyPr wrap="none" rtlCol="0">
            <a:spAutoFit/>
          </a:bodyPr>
          <a:lstStyle/>
          <a:p>
            <a:r>
              <a:rPr lang="en-US" sz="1400" dirty="0" err="1"/>
              <a:t>AleTrail</a:t>
            </a:r>
            <a:endParaRPr lang="en-US" sz="1400" dirty="0"/>
          </a:p>
        </p:txBody>
      </p:sp>
      <p:sp>
        <p:nvSpPr>
          <p:cNvPr id="23" name="TextBox 22">
            <a:extLst>
              <a:ext uri="{FF2B5EF4-FFF2-40B4-BE49-F238E27FC236}">
                <a16:creationId xmlns:a16="http://schemas.microsoft.com/office/drawing/2014/main" id="{4C050EDD-A3E5-4549-8359-C95339931C14}"/>
              </a:ext>
            </a:extLst>
          </p:cNvPr>
          <p:cNvSpPr txBox="1"/>
          <p:nvPr/>
        </p:nvSpPr>
        <p:spPr>
          <a:xfrm>
            <a:off x="971043" y="3616138"/>
            <a:ext cx="620683" cy="369332"/>
          </a:xfrm>
          <a:prstGeom prst="rect">
            <a:avLst/>
          </a:prstGeom>
          <a:noFill/>
        </p:spPr>
        <p:txBody>
          <a:bodyPr wrap="none" rtlCol="0">
            <a:spAutoFit/>
          </a:bodyPr>
          <a:lstStyle/>
          <a:p>
            <a:r>
              <a:rPr lang="en-US" dirty="0"/>
              <a:t>Beer</a:t>
            </a:r>
          </a:p>
        </p:txBody>
      </p:sp>
      <p:cxnSp>
        <p:nvCxnSpPr>
          <p:cNvPr id="24" name="Straight Connector 23">
            <a:extLst>
              <a:ext uri="{FF2B5EF4-FFF2-40B4-BE49-F238E27FC236}">
                <a16:creationId xmlns:a16="http://schemas.microsoft.com/office/drawing/2014/main" id="{FBB23F69-A342-3E43-85F0-778F571A795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FC31395-91AD-324F-A0CB-9848A0F8F6A5}"/>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4457192-403C-1946-AEC4-F1C0F3FB3FE7}"/>
              </a:ext>
            </a:extLst>
          </p:cNvPr>
          <p:cNvCxnSpPr/>
          <p:nvPr/>
        </p:nvCxnSpPr>
        <p:spPr>
          <a:xfrm>
            <a:off x="6950763" y="67022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0281846-063F-FB4E-ADB3-C59DBEC1E806}"/>
              </a:ext>
            </a:extLst>
          </p:cNvPr>
          <p:cNvCxnSpPr/>
          <p:nvPr/>
        </p:nvCxnSpPr>
        <p:spPr>
          <a:xfrm>
            <a:off x="7229061" y="48171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36948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59B0729-76DE-8A42-9246-9AF492F3879B}"/>
              </a:ext>
            </a:extLst>
          </p:cNvPr>
          <p:cNvPicPr>
            <a:picLocks noChangeAspect="1"/>
          </p:cNvPicPr>
          <p:nvPr/>
        </p:nvPicPr>
        <p:blipFill rotWithShape="1">
          <a:blip r:embed="rId2"/>
          <a:srcRect l="26844" r="34091" b="15449"/>
          <a:stretch/>
        </p:blipFill>
        <p:spPr>
          <a:xfrm>
            <a:off x="4708343" y="1504865"/>
            <a:ext cx="3416767" cy="3518548"/>
          </a:xfrm>
          <a:prstGeom prst="rect">
            <a:avLst/>
          </a:prstGeom>
        </p:spPr>
      </p:pic>
      <p:sp>
        <p:nvSpPr>
          <p:cNvPr id="2" name="Date Placeholder 1">
            <a:extLst>
              <a:ext uri="{FF2B5EF4-FFF2-40B4-BE49-F238E27FC236}">
                <a16:creationId xmlns:a16="http://schemas.microsoft.com/office/drawing/2014/main" id="{F76D46C0-8E38-4AF9-91A2-C689E49D41C6}"/>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a:extLst>
              <a:ext uri="{FF2B5EF4-FFF2-40B4-BE49-F238E27FC236}">
                <a16:creationId xmlns:a16="http://schemas.microsoft.com/office/drawing/2014/main" id="{B05B1280-9F0B-4734-877D-4543DC21C6F7}"/>
              </a:ext>
            </a:extLst>
          </p:cNvPr>
          <p:cNvSpPr>
            <a:spLocks noGrp="1"/>
          </p:cNvSpPr>
          <p:nvPr>
            <p:ph type="title"/>
          </p:nvPr>
        </p:nvSpPr>
        <p:spPr/>
        <p:txBody>
          <a:bodyPr/>
          <a:lstStyle/>
          <a:p>
            <a:r>
              <a:rPr lang="en-US"/>
              <a:t>Word Networks…Social Network Analysis</a:t>
            </a:r>
            <a:endParaRPr lang="en-US" dirty="0"/>
          </a:p>
        </p:txBody>
      </p:sp>
      <p:sp>
        <p:nvSpPr>
          <p:cNvPr id="5" name="Footer Placeholder 4">
            <a:extLst>
              <a:ext uri="{FF2B5EF4-FFF2-40B4-BE49-F238E27FC236}">
                <a16:creationId xmlns:a16="http://schemas.microsoft.com/office/drawing/2014/main" id="{A11516D7-7888-4F45-A1B0-1C20F6AB8977}"/>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11D2FCAD-13C0-46BA-8BB3-D4DF932DCD1A}"/>
              </a:ext>
            </a:extLst>
          </p:cNvPr>
          <p:cNvSpPr>
            <a:spLocks noGrp="1"/>
          </p:cNvSpPr>
          <p:nvPr>
            <p:ph type="sldNum" sz="quarter" idx="4"/>
          </p:nvPr>
        </p:nvSpPr>
        <p:spPr/>
        <p:txBody>
          <a:bodyPr/>
          <a:lstStyle/>
          <a:p>
            <a:fld id="{37290FF7-652B-4475-AEAB-8B1A5D23AE09}" type="slidenum">
              <a:rPr lang="en-US" smtClean="0"/>
              <a:pPr/>
              <a:t>29</a:t>
            </a:fld>
            <a:endParaRPr lang="en-US"/>
          </a:p>
        </p:txBody>
      </p:sp>
      <p:sp>
        <p:nvSpPr>
          <p:cNvPr id="8" name="TextBox 7">
            <a:extLst>
              <a:ext uri="{FF2B5EF4-FFF2-40B4-BE49-F238E27FC236}">
                <a16:creationId xmlns:a16="http://schemas.microsoft.com/office/drawing/2014/main" id="{A5A3EE36-0573-4214-8E8B-E9BD628BC999}"/>
              </a:ext>
            </a:extLst>
          </p:cNvPr>
          <p:cNvSpPr txBox="1"/>
          <p:nvPr/>
        </p:nvSpPr>
        <p:spPr>
          <a:xfrm>
            <a:off x="385058" y="1095264"/>
            <a:ext cx="8119241" cy="584775"/>
          </a:xfrm>
          <a:prstGeom prst="rect">
            <a:avLst/>
          </a:prstGeom>
          <a:solidFill>
            <a:schemeClr val="accent6">
              <a:lumMod val="60000"/>
              <a:lumOff val="40000"/>
            </a:schemeClr>
          </a:solidFill>
        </p:spPr>
        <p:txBody>
          <a:bodyPr wrap="square" rtlCol="0">
            <a:spAutoFit/>
          </a:bodyPr>
          <a:lstStyle/>
          <a:p>
            <a:pPr algn="ctr" defTabSz="457200"/>
            <a:r>
              <a:rPr lang="en-US" sz="1600" kern="1200" dirty="0">
                <a:solidFill>
                  <a:prstClr val="white"/>
                </a:solidFill>
                <a:latin typeface="+mj-lt"/>
                <a:ea typeface="Arial Unicode MS" panose="020B0604020202020204" pitchFamily="34" charset="-128"/>
                <a:cs typeface="Arial Unicode MS" panose="020B0604020202020204" pitchFamily="34" charset="-128"/>
              </a:rPr>
              <a:t>Always hard to interpret, what terms are associated with the initial string at varying degrees of separation.  i.e. </a:t>
            </a:r>
            <a:r>
              <a:rPr lang="en-US" sz="1600" dirty="0">
                <a:solidFill>
                  <a:prstClr val="white"/>
                </a:solidFill>
                <a:latin typeface="+mj-lt"/>
                <a:ea typeface="Arial Unicode MS" panose="020B0604020202020204" pitchFamily="34" charset="-128"/>
                <a:cs typeface="Arial Unicode MS" panose="020B0604020202020204" pitchFamily="34" charset="-128"/>
              </a:rPr>
              <a:t>associations of associations</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sp>
        <p:nvSpPr>
          <p:cNvPr id="10" name="TextBox 9">
            <a:extLst>
              <a:ext uri="{FF2B5EF4-FFF2-40B4-BE49-F238E27FC236}">
                <a16:creationId xmlns:a16="http://schemas.microsoft.com/office/drawing/2014/main" id="{9660AAEE-DC4B-7540-B512-E1CA8BBF95A7}"/>
              </a:ext>
            </a:extLst>
          </p:cNvPr>
          <p:cNvSpPr txBox="1"/>
          <p:nvPr/>
        </p:nvSpPr>
        <p:spPr>
          <a:xfrm>
            <a:off x="376518" y="2823883"/>
            <a:ext cx="4108817" cy="938719"/>
          </a:xfrm>
          <a:prstGeom prst="rect">
            <a:avLst/>
          </a:prstGeom>
          <a:solidFill>
            <a:schemeClr val="bg2"/>
          </a:solidFill>
        </p:spPr>
        <p:txBody>
          <a:bodyPr wrap="none" rtlCol="0">
            <a:spAutoFit/>
          </a:bodyPr>
          <a:lstStyle/>
          <a:p>
            <a:r>
              <a:rPr lang="en-US" sz="1100" dirty="0" err="1">
                <a:latin typeface="Consolas" panose="020B0609020204030204" pitchFamily="49" charset="0"/>
                <a:cs typeface="Consolas" panose="020B0609020204030204" pitchFamily="49" charset="0"/>
              </a:rPr>
              <a:t>word_associate</a:t>
            </a:r>
            <a:r>
              <a:rPr lang="en-US" sz="1100" dirty="0">
                <a:latin typeface="Consolas" panose="020B0609020204030204" pitchFamily="49" charset="0"/>
                <a:cs typeface="Consolas" panose="020B0609020204030204" pitchFamily="49" charset="0"/>
              </a:rPr>
              <a:t>(</a:t>
            </a:r>
            <a:r>
              <a:rPr lang="en-US" sz="1100" dirty="0" err="1">
                <a:latin typeface="Consolas" panose="020B0609020204030204" pitchFamily="49" charset="0"/>
                <a:cs typeface="Consolas" panose="020B0609020204030204" pitchFamily="49" charset="0"/>
              </a:rPr>
              <a:t>assocText</a:t>
            </a:r>
            <a:r>
              <a:rPr lang="en-US" sz="1100" dirty="0">
                <a:latin typeface="Consolas" panose="020B0609020204030204" pitchFamily="49" charset="0"/>
                <a:cs typeface="Consolas" panose="020B0609020204030204" pitchFamily="49" charset="0"/>
              </a:rPr>
              <a:t>, </a:t>
            </a:r>
          </a:p>
          <a:p>
            <a:r>
              <a:rPr lang="en-US" sz="1100" dirty="0">
                <a:latin typeface="Consolas" panose="020B0609020204030204" pitchFamily="49" charset="0"/>
                <a:cs typeface="Consolas" panose="020B0609020204030204" pitchFamily="49" charset="0"/>
              </a:rPr>
              <a:t>               </a:t>
            </a:r>
            <a:r>
              <a:rPr lang="en-US" sz="1100" dirty="0" err="1">
                <a:latin typeface="Consolas" panose="020B0609020204030204" pitchFamily="49" charset="0"/>
                <a:cs typeface="Consolas" panose="020B0609020204030204" pitchFamily="49" charset="0"/>
              </a:rPr>
              <a:t>match.string</a:t>
            </a:r>
            <a:r>
              <a:rPr lang="en-US" sz="1100" dirty="0">
                <a:latin typeface="Consolas" panose="020B0609020204030204" pitchFamily="49" charset="0"/>
                <a:cs typeface="Consolas" panose="020B0609020204030204" pitchFamily="49" charset="0"/>
              </a:rPr>
              <a:t> = '</a:t>
            </a:r>
            <a:r>
              <a:rPr lang="en-US" sz="1100" dirty="0" err="1">
                <a:latin typeface="Consolas" panose="020B0609020204030204" pitchFamily="49" charset="0"/>
                <a:cs typeface="Consolas" panose="020B0609020204030204" pitchFamily="49" charset="0"/>
              </a:rPr>
              <a:t>brewdog</a:t>
            </a:r>
            <a:r>
              <a:rPr lang="en-US" sz="1100" dirty="0">
                <a:latin typeface="Consolas" panose="020B0609020204030204" pitchFamily="49" charset="0"/>
                <a:cs typeface="Consolas" panose="020B0609020204030204" pitchFamily="49" charset="0"/>
              </a:rPr>
              <a:t>', </a:t>
            </a:r>
          </a:p>
          <a:p>
            <a:r>
              <a:rPr lang="en-US" sz="1100" dirty="0">
                <a:latin typeface="Consolas" panose="020B0609020204030204" pitchFamily="49" charset="0"/>
                <a:cs typeface="Consolas" panose="020B0609020204030204" pitchFamily="49" charset="0"/>
              </a:rPr>
              <a:t>               </a:t>
            </a:r>
            <a:r>
              <a:rPr lang="en-US" sz="1100" dirty="0" err="1">
                <a:latin typeface="Consolas" panose="020B0609020204030204" pitchFamily="49" charset="0"/>
                <a:cs typeface="Consolas" panose="020B0609020204030204" pitchFamily="49" charset="0"/>
              </a:rPr>
              <a:t>stopwords</a:t>
            </a:r>
            <a:r>
              <a:rPr lang="en-US" sz="1100" dirty="0">
                <a:latin typeface="Consolas" panose="020B0609020204030204" pitchFamily="49" charset="0"/>
                <a:cs typeface="Consolas" panose="020B0609020204030204" pitchFamily="49" charset="0"/>
              </a:rPr>
              <a:t> = </a:t>
            </a:r>
            <a:r>
              <a:rPr lang="en-US" sz="1100" dirty="0" err="1">
                <a:latin typeface="Consolas" panose="020B0609020204030204" pitchFamily="49" charset="0"/>
                <a:cs typeface="Consolas" panose="020B0609020204030204" pitchFamily="49" charset="0"/>
              </a:rPr>
              <a:t>networkStops</a:t>
            </a:r>
            <a:r>
              <a:rPr lang="en-US" sz="1100" dirty="0">
                <a:latin typeface="Consolas" panose="020B0609020204030204" pitchFamily="49" charset="0"/>
                <a:cs typeface="Consolas" panose="020B0609020204030204" pitchFamily="49" charset="0"/>
              </a:rPr>
              <a:t>,</a:t>
            </a:r>
          </a:p>
          <a:p>
            <a:r>
              <a:rPr lang="en-US" sz="1100" dirty="0">
                <a:latin typeface="Consolas" panose="020B0609020204030204" pitchFamily="49" charset="0"/>
                <a:cs typeface="Consolas" panose="020B0609020204030204" pitchFamily="49" charset="0"/>
              </a:rPr>
              <a:t>               </a:t>
            </a:r>
            <a:r>
              <a:rPr lang="en-US" sz="1100" dirty="0" err="1">
                <a:latin typeface="Consolas" panose="020B0609020204030204" pitchFamily="49" charset="0"/>
                <a:cs typeface="Consolas" panose="020B0609020204030204" pitchFamily="49" charset="0"/>
              </a:rPr>
              <a:t>network.plot</a:t>
            </a:r>
            <a:r>
              <a:rPr lang="en-US" sz="1100" dirty="0">
                <a:latin typeface="Consolas" panose="020B0609020204030204" pitchFamily="49" charset="0"/>
                <a:cs typeface="Consolas" panose="020B0609020204030204" pitchFamily="49" charset="0"/>
              </a:rPr>
              <a:t> = T,</a:t>
            </a:r>
          </a:p>
          <a:p>
            <a:r>
              <a:rPr lang="en-US" sz="1100" dirty="0">
                <a:latin typeface="Consolas" panose="020B0609020204030204" pitchFamily="49" charset="0"/>
                <a:cs typeface="Consolas" panose="020B0609020204030204" pitchFamily="49" charset="0"/>
              </a:rPr>
              <a:t>               </a:t>
            </a:r>
            <a:r>
              <a:rPr lang="en-US" sz="1100" dirty="0" err="1">
                <a:latin typeface="Consolas" panose="020B0609020204030204" pitchFamily="49" charset="0"/>
                <a:cs typeface="Consolas" panose="020B0609020204030204" pitchFamily="49" charset="0"/>
              </a:rPr>
              <a:t>cloud.colors</a:t>
            </a:r>
            <a:r>
              <a:rPr lang="en-US" sz="1100" dirty="0">
                <a:latin typeface="Consolas" panose="020B0609020204030204" pitchFamily="49" charset="0"/>
                <a:cs typeface="Consolas" panose="020B0609020204030204" pitchFamily="49" charset="0"/>
              </a:rPr>
              <a:t> = c('black','</a:t>
            </a:r>
            <a:r>
              <a:rPr lang="en-US" sz="1100" dirty="0" err="1">
                <a:latin typeface="Consolas" panose="020B0609020204030204" pitchFamily="49" charset="0"/>
                <a:cs typeface="Consolas" panose="020B0609020204030204" pitchFamily="49" charset="0"/>
              </a:rPr>
              <a:t>darkred</a:t>
            </a:r>
            <a:r>
              <a:rPr lang="en-US" sz="1100" dirty="0">
                <a:latin typeface="Consolas" panose="020B0609020204030204" pitchFamily="49" charset="0"/>
                <a:cs typeface="Consolas" panose="020B0609020204030204" pitchFamily="49" charset="0"/>
              </a:rPr>
              <a:t>'))</a:t>
            </a:r>
          </a:p>
        </p:txBody>
      </p:sp>
      <p:cxnSp>
        <p:nvCxnSpPr>
          <p:cNvPr id="9" name="Straight Connector 8">
            <a:extLst>
              <a:ext uri="{FF2B5EF4-FFF2-40B4-BE49-F238E27FC236}">
                <a16:creationId xmlns:a16="http://schemas.microsoft.com/office/drawing/2014/main" id="{EB8CE748-F433-1540-BBAB-4563F22B45D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0EE9F09-222C-3F4C-9D9A-5E807AAB973C}"/>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7453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FBA1056-19FF-48BC-9CC7-3D40BDA50429}"/>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2434F8DF-F554-433A-8EE5-4F16800D1286}"/>
              </a:ext>
            </a:extLst>
          </p:cNvPr>
          <p:cNvSpPr>
            <a:spLocks noGrp="1"/>
          </p:cNvSpPr>
          <p:nvPr>
            <p:ph type="title"/>
          </p:nvPr>
        </p:nvSpPr>
        <p:spPr/>
        <p:txBody>
          <a:bodyPr/>
          <a:lstStyle/>
          <a:p>
            <a:r>
              <a:rPr lang="en-US" dirty="0"/>
              <a:t>Open </a:t>
            </a:r>
            <a:r>
              <a:rPr lang="en-US" dirty="0" err="1"/>
              <a:t>A_text_organization_REVIEW.R</a:t>
            </a:r>
            <a:endParaRPr lang="en-US" dirty="0"/>
          </a:p>
        </p:txBody>
      </p:sp>
      <p:sp>
        <p:nvSpPr>
          <p:cNvPr id="5" name="Footer Placeholder 4">
            <a:extLst>
              <a:ext uri="{FF2B5EF4-FFF2-40B4-BE49-F238E27FC236}">
                <a16:creationId xmlns:a16="http://schemas.microsoft.com/office/drawing/2014/main" id="{5ACE5D42-20B5-4E71-B2A5-D0861AA68DD7}"/>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A0D746E4-0630-4728-A9B3-035C2C9630DE}"/>
              </a:ext>
            </a:extLst>
          </p:cNvPr>
          <p:cNvSpPr>
            <a:spLocks noGrp="1"/>
          </p:cNvSpPr>
          <p:nvPr>
            <p:ph type="sldNum" sz="quarter" idx="4"/>
          </p:nvPr>
        </p:nvSpPr>
        <p:spPr/>
        <p:txBody>
          <a:bodyPr/>
          <a:lstStyle/>
          <a:p>
            <a:fld id="{37290FF7-652B-4475-AEAB-8B1A5D23AE09}" type="slidenum">
              <a:rPr lang="en-US" smtClean="0"/>
              <a:t>3</a:t>
            </a:fld>
            <a:endParaRPr lang="en-US"/>
          </a:p>
        </p:txBody>
      </p:sp>
      <p:sp>
        <p:nvSpPr>
          <p:cNvPr id="6" name="Rectangle 5">
            <a:extLst>
              <a:ext uri="{FF2B5EF4-FFF2-40B4-BE49-F238E27FC236}">
                <a16:creationId xmlns:a16="http://schemas.microsoft.com/office/drawing/2014/main" id="{ADE617B1-ABCB-4F13-8496-D34B559E009A}"/>
              </a:ext>
            </a:extLst>
          </p:cNvPr>
          <p:cNvSpPr/>
          <p:nvPr/>
        </p:nvSpPr>
        <p:spPr>
          <a:xfrm>
            <a:off x="179917" y="3133261"/>
            <a:ext cx="8784167" cy="5914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Learning Objective: Review text cleaning, organization and the word frequency matrix.</a:t>
            </a:r>
          </a:p>
        </p:txBody>
      </p:sp>
      <p:cxnSp>
        <p:nvCxnSpPr>
          <p:cNvPr id="7" name="Straight Connector 6">
            <a:extLst>
              <a:ext uri="{FF2B5EF4-FFF2-40B4-BE49-F238E27FC236}">
                <a16:creationId xmlns:a16="http://schemas.microsoft.com/office/drawing/2014/main" id="{207B37BB-F347-7B41-A2AB-4DCECF5E1F5B}"/>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B3A5F92-42FF-2246-8A72-BC1CA952A359}"/>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23068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FB9ABB-FAF8-5745-B188-EC7FA454A787}"/>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8D20FF38-7D98-4C4E-9773-7C4A93F5967C}"/>
              </a:ext>
            </a:extLst>
          </p:cNvPr>
          <p:cNvSpPr>
            <a:spLocks noGrp="1"/>
          </p:cNvSpPr>
          <p:nvPr>
            <p:ph type="title"/>
          </p:nvPr>
        </p:nvSpPr>
        <p:spPr/>
        <p:txBody>
          <a:bodyPr/>
          <a:lstStyle/>
          <a:p>
            <a:r>
              <a:rPr lang="en-US" dirty="0"/>
              <a:t>Word cloud of Term Associations</a:t>
            </a:r>
          </a:p>
        </p:txBody>
      </p:sp>
      <p:sp>
        <p:nvSpPr>
          <p:cNvPr id="4" name="Footer Placeholder 3">
            <a:extLst>
              <a:ext uri="{FF2B5EF4-FFF2-40B4-BE49-F238E27FC236}">
                <a16:creationId xmlns:a16="http://schemas.microsoft.com/office/drawing/2014/main" id="{8A566030-292A-6646-92D6-FD64E5CDD44A}"/>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E4F891D2-1A45-884C-A15C-7929158F5133}"/>
              </a:ext>
            </a:extLst>
          </p:cNvPr>
          <p:cNvSpPr>
            <a:spLocks noGrp="1"/>
          </p:cNvSpPr>
          <p:nvPr>
            <p:ph type="sldNum" sz="quarter" idx="4"/>
          </p:nvPr>
        </p:nvSpPr>
        <p:spPr/>
        <p:txBody>
          <a:bodyPr/>
          <a:lstStyle/>
          <a:p>
            <a:fld id="{37290FF7-652B-4475-AEAB-8B1A5D23AE09}" type="slidenum">
              <a:rPr lang="en-US" smtClean="0"/>
              <a:pPr/>
              <a:t>30</a:t>
            </a:fld>
            <a:endParaRPr lang="en-US" dirty="0"/>
          </a:p>
        </p:txBody>
      </p:sp>
      <p:pic>
        <p:nvPicPr>
          <p:cNvPr id="6" name="Picture 5">
            <a:extLst>
              <a:ext uri="{FF2B5EF4-FFF2-40B4-BE49-F238E27FC236}">
                <a16:creationId xmlns:a16="http://schemas.microsoft.com/office/drawing/2014/main" id="{83889A14-D7CC-974E-8666-BBDFA45E0C38}"/>
              </a:ext>
            </a:extLst>
          </p:cNvPr>
          <p:cNvPicPr>
            <a:picLocks noChangeAspect="1"/>
          </p:cNvPicPr>
          <p:nvPr/>
        </p:nvPicPr>
        <p:blipFill rotWithShape="1">
          <a:blip r:embed="rId2"/>
          <a:srcRect l="30288" t="16118" r="32541" b="17095"/>
          <a:stretch/>
        </p:blipFill>
        <p:spPr>
          <a:xfrm>
            <a:off x="537883" y="1712544"/>
            <a:ext cx="4057266" cy="4200706"/>
          </a:xfrm>
          <a:prstGeom prst="rect">
            <a:avLst/>
          </a:prstGeom>
        </p:spPr>
      </p:pic>
      <p:sp>
        <p:nvSpPr>
          <p:cNvPr id="7" name="TextBox 6">
            <a:extLst>
              <a:ext uri="{FF2B5EF4-FFF2-40B4-BE49-F238E27FC236}">
                <a16:creationId xmlns:a16="http://schemas.microsoft.com/office/drawing/2014/main" id="{F40AED2B-2416-7C43-A979-7DA99BC7486D}"/>
              </a:ext>
            </a:extLst>
          </p:cNvPr>
          <p:cNvSpPr txBox="1"/>
          <p:nvPr/>
        </p:nvSpPr>
        <p:spPr>
          <a:xfrm>
            <a:off x="512380" y="1129987"/>
            <a:ext cx="8119241" cy="584775"/>
          </a:xfrm>
          <a:prstGeom prst="rect">
            <a:avLst/>
          </a:prstGeom>
          <a:solidFill>
            <a:schemeClr val="accent6">
              <a:lumMod val="60000"/>
              <a:lumOff val="40000"/>
            </a:schemeClr>
          </a:solidFill>
        </p:spPr>
        <p:txBody>
          <a:bodyPr wrap="square" rtlCol="0">
            <a:spAutoFit/>
          </a:bodyPr>
          <a:lstStyle/>
          <a:p>
            <a:pPr algn="ctr" defTabSz="457200"/>
            <a:r>
              <a:rPr lang="en-US" sz="1600" kern="1200" dirty="0">
                <a:solidFill>
                  <a:prstClr val="white"/>
                </a:solidFill>
                <a:latin typeface="+mj-lt"/>
                <a:ea typeface="Arial Unicode MS" panose="020B0604020202020204" pitchFamily="34" charset="-128"/>
                <a:cs typeface="Arial Unicode MS" panose="020B0604020202020204" pitchFamily="34" charset="-128"/>
              </a:rPr>
              <a:t>Always hard to interpret, what terms are associated with the initial string at varying degrees of separation.  i.e. </a:t>
            </a:r>
            <a:r>
              <a:rPr lang="en-US" sz="1600" dirty="0">
                <a:solidFill>
                  <a:prstClr val="white"/>
                </a:solidFill>
                <a:latin typeface="+mj-lt"/>
                <a:ea typeface="Arial Unicode MS" panose="020B0604020202020204" pitchFamily="34" charset="-128"/>
                <a:cs typeface="Arial Unicode MS" panose="020B0604020202020204" pitchFamily="34" charset="-128"/>
              </a:rPr>
              <a:t>associations of associations</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cxnSp>
        <p:nvCxnSpPr>
          <p:cNvPr id="9" name="Straight Connector 8">
            <a:extLst>
              <a:ext uri="{FF2B5EF4-FFF2-40B4-BE49-F238E27FC236}">
                <a16:creationId xmlns:a16="http://schemas.microsoft.com/office/drawing/2014/main" id="{D045E60F-CBA2-734C-B843-3384BFCD5FF4}"/>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3FA914B-3D96-8A47-AD22-C19CFE690FDE}"/>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7CB8D1E-07D1-B740-AF95-B433598E2A30}"/>
              </a:ext>
            </a:extLst>
          </p:cNvPr>
          <p:cNvSpPr/>
          <p:nvPr/>
        </p:nvSpPr>
        <p:spPr>
          <a:xfrm>
            <a:off x="4537276" y="1800276"/>
            <a:ext cx="4606724" cy="1015663"/>
          </a:xfrm>
          <a:prstGeom prst="rect">
            <a:avLst/>
          </a:prstGeom>
        </p:spPr>
        <p:txBody>
          <a:bodyPr wrap="square">
            <a:spAutoFit/>
          </a:bodyPr>
          <a:lstStyle/>
          <a:p>
            <a:r>
              <a:rPr lang="en-US" sz="1200" dirty="0" err="1">
                <a:highlight>
                  <a:srgbClr val="C0C0C0"/>
                </a:highlight>
                <a:latin typeface="Consolas" panose="020B0609020204030204" pitchFamily="49" charset="0"/>
                <a:cs typeface="Consolas" panose="020B0609020204030204" pitchFamily="49" charset="0"/>
              </a:rPr>
              <a:t>word_associate</a:t>
            </a:r>
            <a:r>
              <a:rPr lang="en-US" sz="1200" dirty="0">
                <a:highlight>
                  <a:srgbClr val="C0C0C0"/>
                </a:highlight>
                <a:latin typeface="Consolas" panose="020B0609020204030204" pitchFamily="49" charset="0"/>
                <a:cs typeface="Consolas" panose="020B0609020204030204" pitchFamily="49" charset="0"/>
              </a:rPr>
              <a:t>(</a:t>
            </a:r>
            <a:r>
              <a:rPr lang="en-US" sz="1200" dirty="0" err="1">
                <a:highlight>
                  <a:srgbClr val="C0C0C0"/>
                </a:highlight>
                <a:latin typeface="Consolas" panose="020B0609020204030204" pitchFamily="49" charset="0"/>
                <a:cs typeface="Consolas" panose="020B0609020204030204" pitchFamily="49" charset="0"/>
              </a:rPr>
              <a:t>assocText</a:t>
            </a:r>
            <a:r>
              <a:rPr lang="en-US" sz="1200" dirty="0">
                <a:highlight>
                  <a:srgbClr val="C0C0C0"/>
                </a:highlight>
                <a:latin typeface="Consolas" panose="020B0609020204030204" pitchFamily="49" charset="0"/>
                <a:cs typeface="Consolas" panose="020B0609020204030204" pitchFamily="49" charset="0"/>
              </a:rPr>
              <a:t>, </a:t>
            </a:r>
          </a:p>
          <a:p>
            <a:r>
              <a:rPr lang="en-US" sz="1200" dirty="0">
                <a:highlight>
                  <a:srgbClr val="C0C0C0"/>
                </a:highlight>
                <a:latin typeface="Consolas" panose="020B0609020204030204" pitchFamily="49" charset="0"/>
                <a:cs typeface="Consolas" panose="020B0609020204030204" pitchFamily="49" charset="0"/>
              </a:rPr>
              <a:t>               </a:t>
            </a:r>
            <a:r>
              <a:rPr lang="en-US" sz="1200" dirty="0" err="1">
                <a:highlight>
                  <a:srgbClr val="C0C0C0"/>
                </a:highlight>
                <a:latin typeface="Consolas" panose="020B0609020204030204" pitchFamily="49" charset="0"/>
                <a:cs typeface="Consolas" panose="020B0609020204030204" pitchFamily="49" charset="0"/>
              </a:rPr>
              <a:t>match.string</a:t>
            </a:r>
            <a:r>
              <a:rPr lang="en-US" sz="1200" dirty="0">
                <a:highlight>
                  <a:srgbClr val="C0C0C0"/>
                </a:highlight>
                <a:latin typeface="Consolas" panose="020B0609020204030204" pitchFamily="49" charset="0"/>
                <a:cs typeface="Consolas" panose="020B0609020204030204" pitchFamily="49" charset="0"/>
              </a:rPr>
              <a:t> = '</a:t>
            </a:r>
            <a:r>
              <a:rPr lang="en-US" sz="1200" dirty="0" err="1">
                <a:highlight>
                  <a:srgbClr val="C0C0C0"/>
                </a:highlight>
                <a:latin typeface="Consolas" panose="020B0609020204030204" pitchFamily="49" charset="0"/>
                <a:cs typeface="Consolas" panose="020B0609020204030204" pitchFamily="49" charset="0"/>
              </a:rPr>
              <a:t>brewdog</a:t>
            </a:r>
            <a:r>
              <a:rPr lang="en-US" sz="1200" dirty="0">
                <a:highlight>
                  <a:srgbClr val="C0C0C0"/>
                </a:highlight>
                <a:latin typeface="Consolas" panose="020B0609020204030204" pitchFamily="49" charset="0"/>
                <a:cs typeface="Consolas" panose="020B0609020204030204" pitchFamily="49" charset="0"/>
              </a:rPr>
              <a:t>', </a:t>
            </a:r>
          </a:p>
          <a:p>
            <a:r>
              <a:rPr lang="en-US" sz="1200" dirty="0">
                <a:highlight>
                  <a:srgbClr val="C0C0C0"/>
                </a:highlight>
                <a:latin typeface="Consolas" panose="020B0609020204030204" pitchFamily="49" charset="0"/>
                <a:cs typeface="Consolas" panose="020B0609020204030204" pitchFamily="49" charset="0"/>
              </a:rPr>
              <a:t>               </a:t>
            </a:r>
            <a:r>
              <a:rPr lang="en-US" sz="1200" dirty="0" err="1">
                <a:highlight>
                  <a:srgbClr val="C0C0C0"/>
                </a:highlight>
                <a:latin typeface="Consolas" panose="020B0609020204030204" pitchFamily="49" charset="0"/>
                <a:cs typeface="Consolas" panose="020B0609020204030204" pitchFamily="49" charset="0"/>
              </a:rPr>
              <a:t>stopwords</a:t>
            </a:r>
            <a:r>
              <a:rPr lang="en-US" sz="1200" dirty="0">
                <a:highlight>
                  <a:srgbClr val="C0C0C0"/>
                </a:highlight>
                <a:latin typeface="Consolas" panose="020B0609020204030204" pitchFamily="49" charset="0"/>
                <a:cs typeface="Consolas" panose="020B0609020204030204" pitchFamily="49" charset="0"/>
              </a:rPr>
              <a:t>    = </a:t>
            </a:r>
            <a:r>
              <a:rPr lang="en-US" sz="1200" dirty="0" err="1">
                <a:highlight>
                  <a:srgbClr val="C0C0C0"/>
                </a:highlight>
                <a:latin typeface="Consolas" panose="020B0609020204030204" pitchFamily="49" charset="0"/>
                <a:cs typeface="Consolas" panose="020B0609020204030204" pitchFamily="49" charset="0"/>
              </a:rPr>
              <a:t>networkStops</a:t>
            </a:r>
            <a:r>
              <a:rPr lang="en-US" sz="1200" dirty="0">
                <a:highlight>
                  <a:srgbClr val="C0C0C0"/>
                </a:highlight>
                <a:latin typeface="Consolas" panose="020B0609020204030204" pitchFamily="49" charset="0"/>
                <a:cs typeface="Consolas" panose="020B0609020204030204" pitchFamily="49" charset="0"/>
              </a:rPr>
              <a:t>,</a:t>
            </a:r>
          </a:p>
          <a:p>
            <a:r>
              <a:rPr lang="en-US" sz="1200" dirty="0">
                <a:highlight>
                  <a:srgbClr val="C0C0C0"/>
                </a:highlight>
                <a:latin typeface="Consolas" panose="020B0609020204030204" pitchFamily="49" charset="0"/>
                <a:cs typeface="Consolas" panose="020B0609020204030204" pitchFamily="49" charset="0"/>
              </a:rPr>
              <a:t>               </a:t>
            </a:r>
            <a:r>
              <a:rPr lang="en-US" sz="1200" dirty="0" err="1">
                <a:highlight>
                  <a:srgbClr val="C0C0C0"/>
                </a:highlight>
                <a:latin typeface="Consolas" panose="020B0609020204030204" pitchFamily="49" charset="0"/>
                <a:cs typeface="Consolas" panose="020B0609020204030204" pitchFamily="49" charset="0"/>
              </a:rPr>
              <a:t>wordcloud</a:t>
            </a:r>
            <a:r>
              <a:rPr lang="en-US" sz="1200" dirty="0">
                <a:highlight>
                  <a:srgbClr val="C0C0C0"/>
                </a:highlight>
                <a:latin typeface="Consolas" panose="020B0609020204030204" pitchFamily="49" charset="0"/>
                <a:cs typeface="Consolas" panose="020B0609020204030204" pitchFamily="49" charset="0"/>
              </a:rPr>
              <a:t>    = T,</a:t>
            </a:r>
          </a:p>
          <a:p>
            <a:r>
              <a:rPr lang="en-US" sz="1200" dirty="0">
                <a:highlight>
                  <a:srgbClr val="C0C0C0"/>
                </a:highlight>
                <a:latin typeface="Consolas" panose="020B0609020204030204" pitchFamily="49" charset="0"/>
                <a:cs typeface="Consolas" panose="020B0609020204030204" pitchFamily="49" charset="0"/>
              </a:rPr>
              <a:t>               </a:t>
            </a:r>
            <a:r>
              <a:rPr lang="en-US" sz="1200" dirty="0" err="1">
                <a:highlight>
                  <a:srgbClr val="C0C0C0"/>
                </a:highlight>
                <a:latin typeface="Consolas" panose="020B0609020204030204" pitchFamily="49" charset="0"/>
                <a:cs typeface="Consolas" panose="020B0609020204030204" pitchFamily="49" charset="0"/>
              </a:rPr>
              <a:t>cloud.colors</a:t>
            </a:r>
            <a:r>
              <a:rPr lang="en-US" sz="1200" dirty="0">
                <a:highlight>
                  <a:srgbClr val="C0C0C0"/>
                </a:highlight>
                <a:latin typeface="Consolas" panose="020B0609020204030204" pitchFamily="49" charset="0"/>
                <a:cs typeface="Consolas" panose="020B0609020204030204" pitchFamily="49" charset="0"/>
              </a:rPr>
              <a:t> = c('black','</a:t>
            </a:r>
            <a:r>
              <a:rPr lang="en-US" sz="1200" dirty="0" err="1">
                <a:highlight>
                  <a:srgbClr val="C0C0C0"/>
                </a:highlight>
                <a:latin typeface="Consolas" panose="020B0609020204030204" pitchFamily="49" charset="0"/>
                <a:cs typeface="Consolas" panose="020B0609020204030204" pitchFamily="49" charset="0"/>
              </a:rPr>
              <a:t>darkred</a:t>
            </a:r>
            <a:r>
              <a:rPr lang="en-US" sz="1200" dirty="0">
                <a:highlight>
                  <a:srgbClr val="C0C0C0"/>
                </a:highligh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6010215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7B5AC9-764D-1B07-1B28-95C77460B4C3}"/>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88078787-54B5-516F-95A7-D2FB4DEF0D86}"/>
              </a:ext>
            </a:extLst>
          </p:cNvPr>
          <p:cNvSpPr>
            <a:spLocks noGrp="1"/>
          </p:cNvSpPr>
          <p:nvPr>
            <p:ph type="title"/>
          </p:nvPr>
        </p:nvSpPr>
        <p:spPr/>
        <p:txBody>
          <a:bodyPr/>
          <a:lstStyle/>
          <a:p>
            <a:r>
              <a:rPr lang="en-US" dirty="0"/>
              <a:t>Open </a:t>
            </a:r>
            <a:r>
              <a:rPr lang="en-US" dirty="0" err="1"/>
              <a:t>C_Dendrograms_WordNetworks.R</a:t>
            </a:r>
            <a:endParaRPr lang="en-US" dirty="0"/>
          </a:p>
        </p:txBody>
      </p:sp>
      <p:sp>
        <p:nvSpPr>
          <p:cNvPr id="4" name="Footer Placeholder 3">
            <a:extLst>
              <a:ext uri="{FF2B5EF4-FFF2-40B4-BE49-F238E27FC236}">
                <a16:creationId xmlns:a16="http://schemas.microsoft.com/office/drawing/2014/main" id="{BE0F4AEA-A5CE-CE91-97FA-67EB14022414}"/>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F7D9A098-386B-EDAE-12C9-C522986B9D01}"/>
              </a:ext>
            </a:extLst>
          </p:cNvPr>
          <p:cNvSpPr>
            <a:spLocks noGrp="1"/>
          </p:cNvSpPr>
          <p:nvPr>
            <p:ph type="sldNum" sz="quarter" idx="4"/>
          </p:nvPr>
        </p:nvSpPr>
        <p:spPr/>
        <p:txBody>
          <a:bodyPr/>
          <a:lstStyle/>
          <a:p>
            <a:fld id="{37290FF7-652B-4475-AEAB-8B1A5D23AE09}" type="slidenum">
              <a:rPr lang="en-US" smtClean="0"/>
              <a:pPr/>
              <a:t>31</a:t>
            </a:fld>
            <a:endParaRPr lang="en-US" dirty="0"/>
          </a:p>
        </p:txBody>
      </p:sp>
      <p:pic>
        <p:nvPicPr>
          <p:cNvPr id="6" name="Picture 5">
            <a:extLst>
              <a:ext uri="{FF2B5EF4-FFF2-40B4-BE49-F238E27FC236}">
                <a16:creationId xmlns:a16="http://schemas.microsoft.com/office/drawing/2014/main" id="{11454245-59DC-EE0B-0CBB-80AD32458583}"/>
              </a:ext>
            </a:extLst>
          </p:cNvPr>
          <p:cNvPicPr>
            <a:picLocks noChangeAspect="1"/>
          </p:cNvPicPr>
          <p:nvPr/>
        </p:nvPicPr>
        <p:blipFill>
          <a:blip r:embed="rId2"/>
          <a:stretch>
            <a:fillRect/>
          </a:stretch>
        </p:blipFill>
        <p:spPr>
          <a:xfrm>
            <a:off x="336319" y="1524302"/>
            <a:ext cx="4235681" cy="4264349"/>
          </a:xfrm>
          <a:prstGeom prst="rect">
            <a:avLst/>
          </a:prstGeom>
        </p:spPr>
      </p:pic>
      <p:sp>
        <p:nvSpPr>
          <p:cNvPr id="7" name="TextBox 6">
            <a:extLst>
              <a:ext uri="{FF2B5EF4-FFF2-40B4-BE49-F238E27FC236}">
                <a16:creationId xmlns:a16="http://schemas.microsoft.com/office/drawing/2014/main" id="{F25E2DB2-8B6C-760A-1CD8-6ACF92267C60}"/>
              </a:ext>
            </a:extLst>
          </p:cNvPr>
          <p:cNvSpPr txBox="1"/>
          <p:nvPr/>
        </p:nvSpPr>
        <p:spPr>
          <a:xfrm>
            <a:off x="3018605" y="5887835"/>
            <a:ext cx="6125395" cy="369332"/>
          </a:xfrm>
          <a:prstGeom prst="rect">
            <a:avLst/>
          </a:prstGeom>
          <a:noFill/>
        </p:spPr>
        <p:txBody>
          <a:bodyPr wrap="none" rtlCol="0">
            <a:spAutoFit/>
          </a:bodyPr>
          <a:lstStyle/>
          <a:p>
            <a:pPr algn="r"/>
            <a:r>
              <a:rPr lang="en-US" sz="900" dirty="0"/>
              <a:t>Stable Diffusion, mdjrney-v4:</a:t>
            </a:r>
          </a:p>
          <a:p>
            <a:pPr algn="r"/>
            <a:r>
              <a:rPr lang="en-US" sz="900" dirty="0"/>
              <a:t>word network, data science, natural language processing, , Detailed and Intricate, 4K,, </a:t>
            </a:r>
            <a:r>
              <a:rPr lang="en-US" sz="900" dirty="0" err="1"/>
              <a:t>Synthwave</a:t>
            </a:r>
            <a:r>
              <a:rPr lang="en-US" sz="900" dirty="0"/>
              <a:t>, Dynamic Lighting, </a:t>
            </a:r>
            <a:r>
              <a:rPr lang="en-US" sz="900" dirty="0" err="1"/>
              <a:t>Artstation</a:t>
            </a:r>
            <a:endParaRPr lang="en-US" sz="900" dirty="0"/>
          </a:p>
        </p:txBody>
      </p:sp>
      <p:sp>
        <p:nvSpPr>
          <p:cNvPr id="8" name="TextBox 7">
            <a:extLst>
              <a:ext uri="{FF2B5EF4-FFF2-40B4-BE49-F238E27FC236}">
                <a16:creationId xmlns:a16="http://schemas.microsoft.com/office/drawing/2014/main" id="{C481F85E-BB76-34A2-A5E1-F32BCB85D089}"/>
              </a:ext>
            </a:extLst>
          </p:cNvPr>
          <p:cNvSpPr txBox="1"/>
          <p:nvPr/>
        </p:nvSpPr>
        <p:spPr>
          <a:xfrm>
            <a:off x="5225143" y="2828835"/>
            <a:ext cx="3582538" cy="1200329"/>
          </a:xfrm>
          <a:prstGeom prst="rect">
            <a:avLst/>
          </a:prstGeom>
          <a:noFill/>
        </p:spPr>
        <p:txBody>
          <a:bodyPr wrap="square" rtlCol="0">
            <a:spAutoFit/>
          </a:bodyPr>
          <a:lstStyle/>
          <a:p>
            <a:r>
              <a:rPr lang="en-US" dirty="0"/>
              <a:t>Learning Objective</a:t>
            </a:r>
          </a:p>
          <a:p>
            <a:r>
              <a:rPr lang="en-US" dirty="0"/>
              <a:t>Use Dendrogram to identify phrases</a:t>
            </a:r>
          </a:p>
          <a:p>
            <a:r>
              <a:rPr lang="en-US" dirty="0"/>
              <a:t>Use Word networks to see second and third order word connections.</a:t>
            </a:r>
          </a:p>
        </p:txBody>
      </p:sp>
    </p:spTree>
    <p:extLst>
      <p:ext uri="{BB962C8B-B14F-4D97-AF65-F5344CB8AC3E}">
        <p14:creationId xmlns:p14="http://schemas.microsoft.com/office/powerpoint/2010/main" val="38853988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What is a word cloud?</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32</a:t>
            </a:fld>
            <a:endParaRPr lang="en-US"/>
          </a:p>
        </p:txBody>
      </p:sp>
      <p:pic>
        <p:nvPicPr>
          <p:cNvPr id="6" name="Picture 5"/>
          <p:cNvPicPr/>
          <p:nvPr/>
        </p:nvPicPr>
        <p:blipFill rotWithShape="1">
          <a:blip r:embed="rId2" cstate="print">
            <a:extLst>
              <a:ext uri="{28A0092B-C50C-407E-A947-70E740481C1C}">
                <a14:useLocalDpi xmlns:a14="http://schemas.microsoft.com/office/drawing/2010/main" val="0"/>
              </a:ext>
            </a:extLst>
          </a:blip>
          <a:srcRect l="10516" t="8799" r="12302" b="10606"/>
          <a:stretch/>
        </p:blipFill>
        <p:spPr bwMode="auto">
          <a:xfrm>
            <a:off x="2305668" y="1543324"/>
            <a:ext cx="4532664" cy="4732951"/>
          </a:xfrm>
          <a:prstGeom prst="rect">
            <a:avLst/>
          </a:prstGeom>
          <a:noFill/>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A5A3EE36-0573-4214-8E8B-E9BD628BC999}"/>
              </a:ext>
            </a:extLst>
          </p:cNvPr>
          <p:cNvSpPr txBox="1"/>
          <p:nvPr/>
        </p:nvSpPr>
        <p:spPr>
          <a:xfrm>
            <a:off x="157656" y="1156594"/>
            <a:ext cx="8828688" cy="340806"/>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Maligned and overused, a word cloud is a frequency visualization.</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cxnSp>
        <p:nvCxnSpPr>
          <p:cNvPr id="8" name="Straight Connector 7">
            <a:extLst>
              <a:ext uri="{FF2B5EF4-FFF2-40B4-BE49-F238E27FC236}">
                <a16:creationId xmlns:a16="http://schemas.microsoft.com/office/drawing/2014/main" id="{B85616C1-C45A-E245-8EE5-0AFE85E92FBC}"/>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E518DE2-FD71-7747-AEEF-905D94721542}"/>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93612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246B7D1-453D-487B-B491-889C15C460F6}"/>
              </a:ext>
            </a:extLst>
          </p:cNvPr>
          <p:cNvSpPr/>
          <p:nvPr/>
        </p:nvSpPr>
        <p:spPr>
          <a:xfrm>
            <a:off x="512916" y="2025076"/>
            <a:ext cx="8118168" cy="317685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12" name="Rectangle 11">
            <a:extLst>
              <a:ext uri="{FF2B5EF4-FFF2-40B4-BE49-F238E27FC236}">
                <a16:creationId xmlns:a16="http://schemas.microsoft.com/office/drawing/2014/main" id="{2C95F845-8979-407C-9F4E-6FBCB9476B2D}"/>
              </a:ext>
            </a:extLst>
          </p:cNvPr>
          <p:cNvSpPr/>
          <p:nvPr/>
        </p:nvSpPr>
        <p:spPr>
          <a:xfrm>
            <a:off x="512916" y="1656073"/>
            <a:ext cx="8118168" cy="36576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“Text mining is so fun.  So do text mining!</a:t>
            </a:r>
          </a:p>
        </p:txBody>
      </p:sp>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Unigram Tokenization</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33</a:t>
            </a:fld>
            <a:endParaRPr lang="en-US"/>
          </a:p>
        </p:txBody>
      </p:sp>
      <p:sp>
        <p:nvSpPr>
          <p:cNvPr id="7" name="TextBox 6">
            <a:extLst>
              <a:ext uri="{FF2B5EF4-FFF2-40B4-BE49-F238E27FC236}">
                <a16:creationId xmlns:a16="http://schemas.microsoft.com/office/drawing/2014/main" id="{B99349F3-A8F2-4D17-B849-7F8115A13DC7}"/>
              </a:ext>
            </a:extLst>
          </p:cNvPr>
          <p:cNvSpPr txBox="1"/>
          <p:nvPr/>
        </p:nvSpPr>
        <p:spPr>
          <a:xfrm>
            <a:off x="440250" y="5196043"/>
            <a:ext cx="1890261" cy="276999"/>
          </a:xfrm>
          <a:prstGeom prst="rect">
            <a:avLst/>
          </a:prstGeom>
          <a:noFill/>
        </p:spPr>
        <p:txBody>
          <a:bodyPr wrap="none" rtlCol="0">
            <a:spAutoFit/>
          </a:bodyPr>
          <a:lstStyle/>
          <a:p>
            <a:pPr defTabSz="457200"/>
            <a:r>
              <a:rPr lang="en-US" sz="1200" i="1"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*with common </a:t>
            </a:r>
            <a:r>
              <a:rPr lang="en-US" sz="1200" i="1" kern="1200" dirty="0" err="1">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stopwords</a:t>
            </a:r>
            <a:endParaRPr lang="en-US" sz="1200" i="1"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10" name="Picture 9">
            <a:extLst>
              <a:ext uri="{FF2B5EF4-FFF2-40B4-BE49-F238E27FC236}">
                <a16:creationId xmlns:a16="http://schemas.microsoft.com/office/drawing/2014/main" id="{352C3F10-AE75-4FEA-BD93-24F01EF1F0F8}"/>
              </a:ext>
            </a:extLst>
          </p:cNvPr>
          <p:cNvPicPr>
            <a:picLocks noChangeAspect="1"/>
          </p:cNvPicPr>
          <p:nvPr/>
        </p:nvPicPr>
        <p:blipFill>
          <a:blip r:embed="rId2"/>
          <a:stretch>
            <a:fillRect/>
          </a:stretch>
        </p:blipFill>
        <p:spPr>
          <a:xfrm>
            <a:off x="3249722" y="2513577"/>
            <a:ext cx="2644556" cy="1830846"/>
          </a:xfrm>
          <a:prstGeom prst="rect">
            <a:avLst/>
          </a:prstGeom>
        </p:spPr>
      </p:pic>
      <p:sp>
        <p:nvSpPr>
          <p:cNvPr id="13" name="TextBox 12">
            <a:extLst>
              <a:ext uri="{FF2B5EF4-FFF2-40B4-BE49-F238E27FC236}">
                <a16:creationId xmlns:a16="http://schemas.microsoft.com/office/drawing/2014/main" id="{A5A3EE36-0573-4214-8E8B-E9BD628BC999}"/>
              </a:ext>
            </a:extLst>
          </p:cNvPr>
          <p:cNvSpPr txBox="1"/>
          <p:nvPr/>
        </p:nvSpPr>
        <p:spPr>
          <a:xfrm>
            <a:off x="512380" y="1198603"/>
            <a:ext cx="8119241" cy="338554"/>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Thus far, we have performed unigram tokenization of terms.</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cxnSp>
        <p:nvCxnSpPr>
          <p:cNvPr id="14" name="Straight Connector 13">
            <a:extLst>
              <a:ext uri="{FF2B5EF4-FFF2-40B4-BE49-F238E27FC236}">
                <a16:creationId xmlns:a16="http://schemas.microsoft.com/office/drawing/2014/main" id="{D5EE2E8A-5825-E94E-BAF3-6B45FE58D5A2}"/>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9E0A8EA-FC60-D047-B731-CA4FB909860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50447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246B7D1-453D-487B-B491-889C15C460F6}"/>
              </a:ext>
            </a:extLst>
          </p:cNvPr>
          <p:cNvSpPr/>
          <p:nvPr/>
        </p:nvSpPr>
        <p:spPr>
          <a:xfrm>
            <a:off x="141891" y="2025076"/>
            <a:ext cx="8860219" cy="3582348"/>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12" name="Rectangle 11">
            <a:extLst>
              <a:ext uri="{FF2B5EF4-FFF2-40B4-BE49-F238E27FC236}">
                <a16:creationId xmlns:a16="http://schemas.microsoft.com/office/drawing/2014/main" id="{2C95F845-8979-407C-9F4E-6FBCB9476B2D}"/>
              </a:ext>
            </a:extLst>
          </p:cNvPr>
          <p:cNvSpPr/>
          <p:nvPr/>
        </p:nvSpPr>
        <p:spPr>
          <a:xfrm>
            <a:off x="141890" y="1671145"/>
            <a:ext cx="8860220" cy="331076"/>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Within R</a:t>
            </a:r>
          </a:p>
        </p:txBody>
      </p:sp>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Changing Tokenization Schema</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34</a:t>
            </a:fld>
            <a:endParaRPr lang="en-US"/>
          </a:p>
        </p:txBody>
      </p:sp>
      <p:sp>
        <p:nvSpPr>
          <p:cNvPr id="13" name="TextBox 12">
            <a:extLst>
              <a:ext uri="{FF2B5EF4-FFF2-40B4-BE49-F238E27FC236}">
                <a16:creationId xmlns:a16="http://schemas.microsoft.com/office/drawing/2014/main" id="{A5A3EE36-0573-4214-8E8B-E9BD628BC999}"/>
              </a:ext>
            </a:extLst>
          </p:cNvPr>
          <p:cNvSpPr txBox="1"/>
          <p:nvPr/>
        </p:nvSpPr>
        <p:spPr>
          <a:xfrm>
            <a:off x="157656" y="1130091"/>
            <a:ext cx="8828688" cy="340806"/>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First create a function defining tokenization then add as a control parameter to TDM or DTM.</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sp>
        <p:nvSpPr>
          <p:cNvPr id="14" name="Rectangle 13">
            <a:extLst>
              <a:ext uri="{FF2B5EF4-FFF2-40B4-BE49-F238E27FC236}">
                <a16:creationId xmlns:a16="http://schemas.microsoft.com/office/drawing/2014/main" id="{6C96FE2F-7E19-48CB-9942-7E78DB569A67}"/>
              </a:ext>
            </a:extLst>
          </p:cNvPr>
          <p:cNvSpPr/>
          <p:nvPr/>
        </p:nvSpPr>
        <p:spPr>
          <a:xfrm>
            <a:off x="197069" y="2097871"/>
            <a:ext cx="8749862" cy="738664"/>
          </a:xfrm>
          <a:prstGeom prst="rect">
            <a:avLst/>
          </a:prstGeom>
          <a:solidFill>
            <a:schemeClr val="bg1">
              <a:lumMod val="85000"/>
            </a:schemeClr>
          </a:solidFill>
        </p:spPr>
        <p:txBody>
          <a:bodyPr wrap="square">
            <a:spAutoFit/>
          </a:bodyPr>
          <a:lstStyle/>
          <a:p>
            <a:pPr defTabSz="457200"/>
            <a:r>
              <a:rPr lang="en-US" sz="14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#bigram token maker</a:t>
            </a:r>
          </a:p>
          <a:p>
            <a:pPr defTabSz="457200"/>
            <a:r>
              <a:rPr lang="en-US" sz="14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bigramTokens</a:t>
            </a:r>
            <a:r>
              <a:rPr lang="en-US" sz="14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&lt;-function(x)</a:t>
            </a:r>
          </a:p>
          <a:p>
            <a:pPr defTabSz="457200"/>
            <a:r>
              <a:rPr lang="en-US" sz="14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4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unlist</a:t>
            </a:r>
            <a:r>
              <a:rPr lang="en-US" sz="14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4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lapply</a:t>
            </a:r>
            <a:r>
              <a:rPr lang="en-US" sz="14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(NLP::</a:t>
            </a:r>
            <a:r>
              <a:rPr lang="en-US" sz="14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ngrams</a:t>
            </a:r>
            <a:r>
              <a:rPr lang="en-US" sz="14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(words(x), 2), paste, collapse = " "), </a:t>
            </a:r>
            <a:r>
              <a:rPr lang="en-US" sz="14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use.names</a:t>
            </a:r>
            <a:r>
              <a:rPr lang="en-US" sz="14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 FALSE)</a:t>
            </a:r>
          </a:p>
        </p:txBody>
      </p:sp>
      <p:sp>
        <p:nvSpPr>
          <p:cNvPr id="15" name="Rectangle 14">
            <a:extLst>
              <a:ext uri="{FF2B5EF4-FFF2-40B4-BE49-F238E27FC236}">
                <a16:creationId xmlns:a16="http://schemas.microsoft.com/office/drawing/2014/main" id="{2527D424-4DA2-4B6A-970C-CF74FF337084}"/>
              </a:ext>
            </a:extLst>
          </p:cNvPr>
          <p:cNvSpPr/>
          <p:nvPr/>
        </p:nvSpPr>
        <p:spPr>
          <a:xfrm>
            <a:off x="197069" y="2946446"/>
            <a:ext cx="7017252" cy="307777"/>
          </a:xfrm>
          <a:prstGeom prst="rect">
            <a:avLst/>
          </a:prstGeom>
          <a:solidFill>
            <a:schemeClr val="bg1">
              <a:lumMod val="85000"/>
            </a:schemeClr>
          </a:solidFill>
        </p:spPr>
        <p:txBody>
          <a:bodyPr wrap="square">
            <a:spAutoFit/>
          </a:bodyPr>
          <a:lstStyle/>
          <a:p>
            <a:pPr defTabSz="457200"/>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&lt;-</a:t>
            </a:r>
            <a:r>
              <a:rPr lang="en-US" sz="14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TermDocumentMatrix</a:t>
            </a:r>
            <a:r>
              <a:rPr lang="en-US" sz="14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4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txtCorpus</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control=list(tokenize=</a:t>
            </a:r>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bigramTokens</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p:txBody>
      </p:sp>
      <p:pic>
        <p:nvPicPr>
          <p:cNvPr id="16" name="Picture 2" descr="Image result for NLP  meme">
            <a:extLst>
              <a:ext uri="{FF2B5EF4-FFF2-40B4-BE49-F238E27FC236}">
                <a16:creationId xmlns:a16="http://schemas.microsoft.com/office/drawing/2014/main" id="{8F8F3932-9559-4796-94CE-420F11DB60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52854" y="3334794"/>
            <a:ext cx="2238292" cy="2227293"/>
          </a:xfrm>
          <a:prstGeom prst="rect">
            <a:avLst/>
          </a:prstGeom>
          <a:noFill/>
          <a:extLst>
            <a:ext uri="{909E8E84-426E-40DD-AFC4-6F175D3DCCD1}">
              <a14:hiddenFill xmlns:a14="http://schemas.microsoft.com/office/drawing/2010/main">
                <a:solidFill>
                  <a:srgbClr val="FFFFFF"/>
                </a:solidFill>
              </a14:hiddenFill>
            </a:ext>
          </a:extLst>
        </p:spPr>
      </p:pic>
      <p:cxnSp>
        <p:nvCxnSpPr>
          <p:cNvPr id="17" name="Straight Connector 16">
            <a:extLst>
              <a:ext uri="{FF2B5EF4-FFF2-40B4-BE49-F238E27FC236}">
                <a16:creationId xmlns:a16="http://schemas.microsoft.com/office/drawing/2014/main" id="{90F168D2-8199-6044-8A07-31ED6B366506}"/>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C654BCF-9273-FE4D-AC9D-804EC4BE03D9}"/>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54433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246B7D1-453D-487B-B491-889C15C460F6}"/>
              </a:ext>
            </a:extLst>
          </p:cNvPr>
          <p:cNvSpPr/>
          <p:nvPr/>
        </p:nvSpPr>
        <p:spPr>
          <a:xfrm>
            <a:off x="141891" y="2025076"/>
            <a:ext cx="8860219" cy="317685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12" name="Rectangle 11">
            <a:extLst>
              <a:ext uri="{FF2B5EF4-FFF2-40B4-BE49-F238E27FC236}">
                <a16:creationId xmlns:a16="http://schemas.microsoft.com/office/drawing/2014/main" id="{2C95F845-8979-407C-9F4E-6FBCB9476B2D}"/>
              </a:ext>
            </a:extLst>
          </p:cNvPr>
          <p:cNvSpPr/>
          <p:nvPr/>
        </p:nvSpPr>
        <p:spPr>
          <a:xfrm>
            <a:off x="141890" y="1671145"/>
            <a:ext cx="8860220" cy="331076"/>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“Text mining is so fun.  So do text mining!</a:t>
            </a:r>
          </a:p>
        </p:txBody>
      </p:sp>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a:xfrm>
            <a:off x="0" y="397567"/>
            <a:ext cx="9144000" cy="400012"/>
          </a:xfrm>
        </p:spPr>
        <p:txBody>
          <a:bodyPr/>
          <a:lstStyle/>
          <a:p>
            <a:pPr algn="ctr" defTabSz="457200"/>
            <a:r>
              <a:rPr lang="en-US" sz="2000" dirty="0">
                <a:ea typeface="Arial Unicode MS" panose="020B0604020202020204" pitchFamily="34" charset="-128"/>
                <a:cs typeface="Arial Unicode MS" panose="020B0604020202020204" pitchFamily="34" charset="-128"/>
              </a:rPr>
              <a:t>Tokenization is the process of chopping up a string into predefined units called tokens.</a:t>
            </a:r>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35</a:t>
            </a:fld>
            <a:endParaRPr lang="en-US"/>
          </a:p>
        </p:txBody>
      </p:sp>
      <p:sp>
        <p:nvSpPr>
          <p:cNvPr id="13" name="TextBox 12">
            <a:extLst>
              <a:ext uri="{FF2B5EF4-FFF2-40B4-BE49-F238E27FC236}">
                <a16:creationId xmlns:a16="http://schemas.microsoft.com/office/drawing/2014/main" id="{A5A3EE36-0573-4214-8E8B-E9BD628BC999}"/>
              </a:ext>
            </a:extLst>
          </p:cNvPr>
          <p:cNvSpPr txBox="1"/>
          <p:nvPr/>
        </p:nvSpPr>
        <p:spPr>
          <a:xfrm>
            <a:off x="157656" y="1157509"/>
            <a:ext cx="8828688" cy="340806"/>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Now the TDM has two terms instead of one.</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sp>
        <p:nvSpPr>
          <p:cNvPr id="16" name="Rectangle 15">
            <a:extLst>
              <a:ext uri="{FF2B5EF4-FFF2-40B4-BE49-F238E27FC236}">
                <a16:creationId xmlns:a16="http://schemas.microsoft.com/office/drawing/2014/main" id="{6C96FE2F-7E19-48CB-9942-7E78DB569A67}"/>
              </a:ext>
            </a:extLst>
          </p:cNvPr>
          <p:cNvSpPr/>
          <p:nvPr/>
        </p:nvSpPr>
        <p:spPr>
          <a:xfrm>
            <a:off x="254029" y="2129410"/>
            <a:ext cx="8633011" cy="646331"/>
          </a:xfrm>
          <a:prstGeom prst="rect">
            <a:avLst/>
          </a:prstGeom>
          <a:solidFill>
            <a:schemeClr val="bg1">
              <a:lumMod val="85000"/>
            </a:schemeClr>
          </a:solidFill>
        </p:spPr>
        <p:txBody>
          <a:bodyPr wrap="square">
            <a:spAutoFit/>
          </a:bodyPr>
          <a:lstStyle/>
          <a:p>
            <a:pPr defTabSz="457200"/>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#bigram token maker</a:t>
            </a:r>
          </a:p>
          <a:p>
            <a:pPr defTabSz="457200"/>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bigramTokens</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&lt;-function(x)</a:t>
            </a:r>
          </a:p>
          <a:p>
            <a:pPr defTabSz="457200"/>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unlist</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lapply</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(NLP::</a:t>
            </a:r>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ngrams</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(words(x), 2), paste, collapse = " "), </a:t>
            </a:r>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use.names</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 FALSE)</a:t>
            </a:r>
          </a:p>
        </p:txBody>
      </p:sp>
      <p:sp>
        <p:nvSpPr>
          <p:cNvPr id="17" name="Rectangle 16">
            <a:extLst>
              <a:ext uri="{FF2B5EF4-FFF2-40B4-BE49-F238E27FC236}">
                <a16:creationId xmlns:a16="http://schemas.microsoft.com/office/drawing/2014/main" id="{2527D424-4DA2-4B6A-970C-CF74FF337084}"/>
              </a:ext>
            </a:extLst>
          </p:cNvPr>
          <p:cNvSpPr/>
          <p:nvPr/>
        </p:nvSpPr>
        <p:spPr>
          <a:xfrm>
            <a:off x="254028" y="2977985"/>
            <a:ext cx="7796033" cy="276999"/>
          </a:xfrm>
          <a:prstGeom prst="rect">
            <a:avLst/>
          </a:prstGeom>
          <a:solidFill>
            <a:schemeClr val="bg1">
              <a:lumMod val="85000"/>
            </a:schemeClr>
          </a:solidFill>
        </p:spPr>
        <p:txBody>
          <a:bodyPr wrap="square">
            <a:spAutoFit/>
          </a:bodyPr>
          <a:lstStyle/>
          <a:p>
            <a:pPr defTabSz="457200"/>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&lt;-</a:t>
            </a:r>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TermDocumentMatrix</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txtCorpus</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control=list(tokenize=</a:t>
            </a:r>
            <a:r>
              <a:rPr lang="en-US" sz="1200" kern="12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bigramTokens</a:t>
            </a:r>
            <a:r>
              <a:rPr lang="en-US" sz="1200"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p:txBody>
      </p:sp>
      <p:pic>
        <p:nvPicPr>
          <p:cNvPr id="18" name="Picture 17">
            <a:extLst>
              <a:ext uri="{FF2B5EF4-FFF2-40B4-BE49-F238E27FC236}">
                <a16:creationId xmlns:a16="http://schemas.microsoft.com/office/drawing/2014/main" id="{578A2A16-CCBE-454A-AF89-90B40E9371F7}"/>
              </a:ext>
            </a:extLst>
          </p:cNvPr>
          <p:cNvPicPr>
            <a:picLocks noChangeAspect="1"/>
          </p:cNvPicPr>
          <p:nvPr/>
        </p:nvPicPr>
        <p:blipFill>
          <a:blip r:embed="rId2"/>
          <a:stretch>
            <a:fillRect/>
          </a:stretch>
        </p:blipFill>
        <p:spPr>
          <a:xfrm>
            <a:off x="3499945" y="3340734"/>
            <a:ext cx="1913831" cy="1845965"/>
          </a:xfrm>
          <a:prstGeom prst="rect">
            <a:avLst/>
          </a:prstGeom>
        </p:spPr>
      </p:pic>
      <p:cxnSp>
        <p:nvCxnSpPr>
          <p:cNvPr id="14" name="Straight Connector 13">
            <a:extLst>
              <a:ext uri="{FF2B5EF4-FFF2-40B4-BE49-F238E27FC236}">
                <a16:creationId xmlns:a16="http://schemas.microsoft.com/office/drawing/2014/main" id="{21650522-D226-6E4A-83F6-16AEC654229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466ACFB-C18C-8C44-8E0B-8D1B87248CF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2661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246B7D1-453D-487B-B491-889C15C460F6}"/>
              </a:ext>
            </a:extLst>
          </p:cNvPr>
          <p:cNvSpPr/>
          <p:nvPr/>
        </p:nvSpPr>
        <p:spPr>
          <a:xfrm>
            <a:off x="141891" y="1176940"/>
            <a:ext cx="8860219" cy="4926679"/>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graphicFrame>
        <p:nvGraphicFramePr>
          <p:cNvPr id="13" name="Table 12">
            <a:extLst>
              <a:ext uri="{FF2B5EF4-FFF2-40B4-BE49-F238E27FC236}">
                <a16:creationId xmlns:a16="http://schemas.microsoft.com/office/drawing/2014/main" id="{24CE201F-5128-4231-9B1E-A4D42C29CC68}"/>
              </a:ext>
            </a:extLst>
          </p:cNvPr>
          <p:cNvGraphicFramePr>
            <a:graphicFrameLocks noGrp="1"/>
          </p:cNvGraphicFramePr>
          <p:nvPr>
            <p:extLst>
              <p:ext uri="{D42A27DB-BD31-4B8C-83A1-F6EECF244321}">
                <p14:modId xmlns:p14="http://schemas.microsoft.com/office/powerpoint/2010/main" val="3925943625"/>
              </p:ext>
            </p:extLst>
          </p:nvPr>
        </p:nvGraphicFramePr>
        <p:xfrm>
          <a:off x="533464" y="2646811"/>
          <a:ext cx="4453647" cy="2225040"/>
        </p:xfrm>
        <a:graphic>
          <a:graphicData uri="http://schemas.openxmlformats.org/drawingml/2006/table">
            <a:tbl>
              <a:tblPr firstRow="1" bandRow="1">
                <a:tableStyleId>{69C7853C-536D-4A76-A0AE-DD22124D55A5}</a:tableStyleId>
              </a:tblPr>
              <a:tblGrid>
                <a:gridCol w="701993">
                  <a:extLst>
                    <a:ext uri="{9D8B030D-6E8A-4147-A177-3AD203B41FA5}">
                      <a16:colId xmlns:a16="http://schemas.microsoft.com/office/drawing/2014/main" val="20000"/>
                    </a:ext>
                  </a:extLst>
                </a:gridCol>
                <a:gridCol w="694055">
                  <a:extLst>
                    <a:ext uri="{9D8B030D-6E8A-4147-A177-3AD203B41FA5}">
                      <a16:colId xmlns:a16="http://schemas.microsoft.com/office/drawing/2014/main" val="20001"/>
                    </a:ext>
                  </a:extLst>
                </a:gridCol>
                <a:gridCol w="576654">
                  <a:extLst>
                    <a:ext uri="{9D8B030D-6E8A-4147-A177-3AD203B41FA5}">
                      <a16:colId xmlns:a16="http://schemas.microsoft.com/office/drawing/2014/main" val="20002"/>
                    </a:ext>
                  </a:extLst>
                </a:gridCol>
                <a:gridCol w="646430">
                  <a:extLst>
                    <a:ext uri="{9D8B030D-6E8A-4147-A177-3AD203B41FA5}">
                      <a16:colId xmlns:a16="http://schemas.microsoft.com/office/drawing/2014/main" val="20003"/>
                    </a:ext>
                  </a:extLst>
                </a:gridCol>
                <a:gridCol w="694055">
                  <a:extLst>
                    <a:ext uri="{9D8B030D-6E8A-4147-A177-3AD203B41FA5}">
                      <a16:colId xmlns:a16="http://schemas.microsoft.com/office/drawing/2014/main" val="20004"/>
                    </a:ext>
                  </a:extLst>
                </a:gridCol>
                <a:gridCol w="360680">
                  <a:extLst>
                    <a:ext uri="{9D8B030D-6E8A-4147-A177-3AD203B41FA5}">
                      <a16:colId xmlns:a16="http://schemas.microsoft.com/office/drawing/2014/main" val="20005"/>
                    </a:ext>
                  </a:extLst>
                </a:gridCol>
                <a:gridCol w="779780">
                  <a:extLst>
                    <a:ext uri="{9D8B030D-6E8A-4147-A177-3AD203B41FA5}">
                      <a16:colId xmlns:a16="http://schemas.microsoft.com/office/drawing/2014/main" val="20006"/>
                    </a:ext>
                  </a:extLst>
                </a:gridCol>
              </a:tblGrid>
              <a:tr h="370840">
                <a:tc>
                  <a:txBody>
                    <a:bodyPr/>
                    <a:lstStyle/>
                    <a:p>
                      <a:endParaRPr lang="en-US" sz="1000" dirty="0">
                        <a:latin typeface="Arial Unicode MS" panose="020B0604020202020204" pitchFamily="34" charset="-128"/>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6BA51"/>
                    </a:solidFill>
                  </a:tcPr>
                </a:tc>
                <a:tc>
                  <a:txBody>
                    <a:bodyPr/>
                    <a:lstStyle/>
                    <a:p>
                      <a:r>
                        <a:rPr lang="en-US" sz="1000" dirty="0">
                          <a:latin typeface="Arial Unicode MS" panose="020B0604020202020204" pitchFamily="34" charset="-128"/>
                        </a:rPr>
                        <a:t>Term1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6BA51"/>
                    </a:solidFill>
                  </a:tcPr>
                </a:tc>
                <a:tc>
                  <a:txBody>
                    <a:bodyPr/>
                    <a:lstStyle/>
                    <a:p>
                      <a:r>
                        <a:rPr lang="en-US" sz="1000" dirty="0">
                          <a:latin typeface="Arial Unicode MS" panose="020B0604020202020204" pitchFamily="34" charset="-128"/>
                        </a:rPr>
                        <a:t>Term2</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6BA51"/>
                    </a:solidFill>
                  </a:tcPr>
                </a:tc>
                <a:tc>
                  <a:txBody>
                    <a:bodyPr/>
                    <a:lstStyle/>
                    <a:p>
                      <a:r>
                        <a:rPr lang="en-US" sz="1000" dirty="0">
                          <a:latin typeface="Arial Unicode MS" panose="020B0604020202020204" pitchFamily="34" charset="-128"/>
                        </a:rPr>
                        <a:t>Term3</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6BA51"/>
                    </a:solidFill>
                  </a:tcPr>
                </a:tc>
                <a:tc>
                  <a:txBody>
                    <a:bodyPr/>
                    <a:lstStyle/>
                    <a:p>
                      <a:r>
                        <a:rPr lang="en-US" sz="1000" dirty="0">
                          <a:latin typeface="Arial Unicode MS" panose="020B0604020202020204" pitchFamily="34" charset="-128"/>
                        </a:rPr>
                        <a:t>Term4</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6BA51"/>
                    </a:solidFill>
                  </a:tcPr>
                </a:tc>
                <a:tc>
                  <a:txBody>
                    <a:bodyPr/>
                    <a:lstStyle/>
                    <a:p>
                      <a:r>
                        <a:rPr lang="en-US" sz="1000" dirty="0">
                          <a:latin typeface="Arial Unicode MS" panose="020B0604020202020204" pitchFamily="34" charset="-128"/>
                        </a:rPr>
                        <a:t>…</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6BA51"/>
                    </a:solidFill>
                  </a:tcPr>
                </a:tc>
                <a:tc>
                  <a:txBody>
                    <a:bodyPr/>
                    <a:lstStyle/>
                    <a:p>
                      <a:r>
                        <a:rPr lang="en-US" sz="1000" dirty="0" err="1">
                          <a:latin typeface="Arial Unicode MS" panose="020B0604020202020204" pitchFamily="34" charset="-128"/>
                        </a:rPr>
                        <a:t>Term_n</a:t>
                      </a:r>
                      <a:endParaRPr lang="en-US" sz="1000" dirty="0">
                        <a:latin typeface="Arial Unicode MS" panose="020B0604020202020204" pitchFamily="34" charset="-128"/>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6BA51"/>
                    </a:solidFill>
                  </a:tcPr>
                </a:tc>
                <a:extLst>
                  <a:ext uri="{0D108BD9-81ED-4DB2-BD59-A6C34878D82A}">
                    <a16:rowId xmlns:a16="http://schemas.microsoft.com/office/drawing/2014/main" val="10000"/>
                  </a:ext>
                </a:extLst>
              </a:tr>
              <a:tr h="370840">
                <a:tc>
                  <a:txBody>
                    <a:bodyPr/>
                    <a:lstStyle/>
                    <a:p>
                      <a:r>
                        <a:rPr lang="en-US" sz="1000" dirty="0">
                          <a:latin typeface="Arial Unicode MS" panose="020B0604020202020204" pitchFamily="34" charset="-128"/>
                        </a:rPr>
                        <a:t>Doc1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r>
                        <a:rPr lang="en-US" sz="1000" dirty="0">
                          <a:latin typeface="Arial Unicode MS" panose="020B0604020202020204" pitchFamily="34" charset="-128"/>
                        </a:rPr>
                        <a:t>Doc2</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370840">
                <a:tc>
                  <a:txBody>
                    <a:bodyPr/>
                    <a:lstStyle/>
                    <a:p>
                      <a:r>
                        <a:rPr lang="en-US" sz="1000" dirty="0">
                          <a:latin typeface="Arial Unicode MS" panose="020B0604020202020204" pitchFamily="34" charset="-128"/>
                        </a:rPr>
                        <a:t>Doc3</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2</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370840">
                <a:tc>
                  <a:txBody>
                    <a:bodyPr/>
                    <a:lstStyle/>
                    <a:p>
                      <a:r>
                        <a:rPr lang="en-US" sz="1000" dirty="0">
                          <a:latin typeface="Arial Unicode MS" panose="020B0604020202020204" pitchFamily="34" charset="-128"/>
                        </a:rPr>
                        <a:t>…</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3</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370840">
                <a:tc>
                  <a:txBody>
                    <a:bodyPr/>
                    <a:lstStyle/>
                    <a:p>
                      <a:r>
                        <a:rPr lang="en-US" sz="1000" dirty="0" err="1">
                          <a:latin typeface="Arial Unicode MS" panose="020B0604020202020204" pitchFamily="34" charset="-128"/>
                        </a:rPr>
                        <a:t>Doc_n</a:t>
                      </a:r>
                      <a:endParaRPr lang="en-US" sz="1000" dirty="0">
                        <a:latin typeface="Arial Unicode MS" panose="020B0604020202020204" pitchFamily="34" charset="-128"/>
                      </a:endParaRP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1</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tc>
                  <a:txBody>
                    <a:bodyPr/>
                    <a:lstStyle/>
                    <a:p>
                      <a:r>
                        <a:rPr lang="en-US" sz="1000" dirty="0">
                          <a:latin typeface="Arial Unicode MS" panose="020B0604020202020204" pitchFamily="34" charset="-128"/>
                        </a:rPr>
                        <a:t>0</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To make a wordcloud start with a WFM</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36</a:t>
            </a:fld>
            <a:endParaRPr lang="en-US"/>
          </a:p>
        </p:txBody>
      </p:sp>
      <p:sp>
        <p:nvSpPr>
          <p:cNvPr id="9" name="Rectangle 8">
            <a:extLst>
              <a:ext uri="{FF2B5EF4-FFF2-40B4-BE49-F238E27FC236}">
                <a16:creationId xmlns:a16="http://schemas.microsoft.com/office/drawing/2014/main" id="{6C96FE2F-7E19-48CB-9942-7E78DB569A67}"/>
              </a:ext>
            </a:extLst>
          </p:cNvPr>
          <p:cNvSpPr/>
          <p:nvPr/>
        </p:nvSpPr>
        <p:spPr>
          <a:xfrm>
            <a:off x="254029" y="1281275"/>
            <a:ext cx="8633011" cy="923330"/>
          </a:xfrm>
          <a:prstGeom prst="rect">
            <a:avLst/>
          </a:prstGeom>
          <a:solidFill>
            <a:schemeClr val="bg1">
              <a:lumMod val="85000"/>
            </a:schemeClr>
          </a:solidFill>
        </p:spPr>
        <p:txBody>
          <a:bodyPr wrap="square">
            <a:spAutoFit/>
          </a:bodyPr>
          <a:lstStyle/>
          <a:p>
            <a:pPr defTabSz="457200"/>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Get Row Sums &amp; organize</a:t>
            </a:r>
          </a:p>
          <a:p>
            <a:pPr defTabSz="457200"/>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wineTDMv</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sort(</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rowSums</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wineTDMm</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decreasing = TRUE)</a:t>
            </a:r>
          </a:p>
          <a:p>
            <a:pPr defTabSz="457200"/>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wineDF</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data.frame</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(word = names(</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wineTDMv</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freq</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wineTDMv</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endParaRPr lang="en-US"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p:txBody>
      </p:sp>
      <p:sp>
        <p:nvSpPr>
          <p:cNvPr id="14" name="TextBox 13">
            <a:extLst>
              <a:ext uri="{FF2B5EF4-FFF2-40B4-BE49-F238E27FC236}">
                <a16:creationId xmlns:a16="http://schemas.microsoft.com/office/drawing/2014/main" id="{A424BF5E-7E73-42C2-8E87-C2BA20C0EACF}"/>
              </a:ext>
            </a:extLst>
          </p:cNvPr>
          <p:cNvSpPr txBox="1"/>
          <p:nvPr/>
        </p:nvSpPr>
        <p:spPr>
          <a:xfrm>
            <a:off x="441293" y="2410790"/>
            <a:ext cx="1555234" cy="253916"/>
          </a:xfrm>
          <a:prstGeom prst="rect">
            <a:avLst/>
          </a:prstGeom>
          <a:noFill/>
        </p:spPr>
        <p:txBody>
          <a:bodyPr wrap="none" rtlCol="0">
            <a:spAutoFit/>
          </a:bodyPr>
          <a:lstStyle/>
          <a:p>
            <a:pPr defTabSz="457200"/>
            <a:r>
              <a:rPr lang="en-US" sz="1050" i="1"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Document Term Matrix</a:t>
            </a:r>
          </a:p>
        </p:txBody>
      </p:sp>
      <p:sp>
        <p:nvSpPr>
          <p:cNvPr id="15" name="Isosceles Triangle 14">
            <a:extLst>
              <a:ext uri="{FF2B5EF4-FFF2-40B4-BE49-F238E27FC236}">
                <a16:creationId xmlns:a16="http://schemas.microsoft.com/office/drawing/2014/main" id="{FE9613A4-ECF0-4D0F-9696-5C023D56C131}"/>
              </a:ext>
            </a:extLst>
          </p:cNvPr>
          <p:cNvSpPr/>
          <p:nvPr/>
        </p:nvSpPr>
        <p:spPr>
          <a:xfrm rot="5400000">
            <a:off x="4878720" y="3534720"/>
            <a:ext cx="1339350" cy="402476"/>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graphicFrame>
        <p:nvGraphicFramePr>
          <p:cNvPr id="16" name="Table 15">
            <a:extLst>
              <a:ext uri="{FF2B5EF4-FFF2-40B4-BE49-F238E27FC236}">
                <a16:creationId xmlns:a16="http://schemas.microsoft.com/office/drawing/2014/main" id="{48162493-A50D-45FF-960A-0540DF7356AB}"/>
              </a:ext>
            </a:extLst>
          </p:cNvPr>
          <p:cNvGraphicFramePr>
            <a:graphicFrameLocks noGrp="1"/>
          </p:cNvGraphicFramePr>
          <p:nvPr>
            <p:extLst>
              <p:ext uri="{D42A27DB-BD31-4B8C-83A1-F6EECF244321}">
                <p14:modId xmlns:p14="http://schemas.microsoft.com/office/powerpoint/2010/main" val="1239972999"/>
              </p:ext>
            </p:extLst>
          </p:nvPr>
        </p:nvGraphicFramePr>
        <p:xfrm>
          <a:off x="6101536" y="2646811"/>
          <a:ext cx="2057083" cy="2595880"/>
        </p:xfrm>
        <a:graphic>
          <a:graphicData uri="http://schemas.openxmlformats.org/drawingml/2006/table">
            <a:tbl>
              <a:tblPr firstRow="1" bandRow="1">
                <a:tableStyleId>{5C22544A-7EE6-4342-B048-85BDC9FD1C3A}</a:tableStyleId>
              </a:tblPr>
              <a:tblGrid>
                <a:gridCol w="1289433">
                  <a:extLst>
                    <a:ext uri="{9D8B030D-6E8A-4147-A177-3AD203B41FA5}">
                      <a16:colId xmlns:a16="http://schemas.microsoft.com/office/drawing/2014/main" val="20000"/>
                    </a:ext>
                  </a:extLst>
                </a:gridCol>
                <a:gridCol w="767650">
                  <a:extLst>
                    <a:ext uri="{9D8B030D-6E8A-4147-A177-3AD203B41FA5}">
                      <a16:colId xmlns:a16="http://schemas.microsoft.com/office/drawing/2014/main" val="20001"/>
                    </a:ext>
                  </a:extLst>
                </a:gridCol>
              </a:tblGrid>
              <a:tr h="370840">
                <a:tc>
                  <a:txBody>
                    <a:bodyPr/>
                    <a:lstStyle/>
                    <a:p>
                      <a:r>
                        <a:rPr lang="en-US" dirty="0">
                          <a:latin typeface="Arial Unicode MS" panose="020B0604020202020204" pitchFamily="34" charset="-128"/>
                        </a:rPr>
                        <a:t>word</a:t>
                      </a:r>
                    </a:p>
                  </a:txBody>
                  <a:tcPr/>
                </a:tc>
                <a:tc>
                  <a:txBody>
                    <a:bodyPr/>
                    <a:lstStyle/>
                    <a:p>
                      <a:r>
                        <a:rPr lang="en-US" dirty="0" err="1">
                          <a:latin typeface="Arial Unicode MS" panose="020B0604020202020204" pitchFamily="34" charset="-128"/>
                        </a:rPr>
                        <a:t>freq</a:t>
                      </a:r>
                      <a:endParaRPr lang="en-US" dirty="0">
                        <a:latin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r>
                        <a:rPr lang="en-US" dirty="0">
                          <a:latin typeface="Arial Unicode MS" panose="020B0604020202020204" pitchFamily="34" charset="-128"/>
                        </a:rPr>
                        <a:t>Term1</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1"/>
                  </a:ext>
                </a:extLst>
              </a:tr>
              <a:tr h="370840">
                <a:tc>
                  <a:txBody>
                    <a:bodyPr/>
                    <a:lstStyle/>
                    <a:p>
                      <a:r>
                        <a:rPr lang="en-US" dirty="0">
                          <a:latin typeface="Arial Unicode MS" panose="020B0604020202020204" pitchFamily="34" charset="-128"/>
                        </a:rPr>
                        <a:t>Term2</a:t>
                      </a:r>
                    </a:p>
                  </a:txBody>
                  <a:tcPr/>
                </a:tc>
                <a:tc>
                  <a:txBody>
                    <a:bodyPr/>
                    <a:lstStyle/>
                    <a:p>
                      <a:r>
                        <a:rPr lang="en-US" dirty="0">
                          <a:latin typeface="Arial Unicode MS" panose="020B0604020202020204" pitchFamily="34" charset="-128"/>
                        </a:rPr>
                        <a:t>1</a:t>
                      </a:r>
                    </a:p>
                  </a:txBody>
                  <a:tcPr/>
                </a:tc>
                <a:extLst>
                  <a:ext uri="{0D108BD9-81ED-4DB2-BD59-A6C34878D82A}">
                    <a16:rowId xmlns:a16="http://schemas.microsoft.com/office/drawing/2014/main" val="10002"/>
                  </a:ext>
                </a:extLst>
              </a:tr>
              <a:tr h="370840">
                <a:tc>
                  <a:txBody>
                    <a:bodyPr/>
                    <a:lstStyle/>
                    <a:p>
                      <a:r>
                        <a:rPr lang="en-US" dirty="0">
                          <a:latin typeface="Arial Unicode MS" panose="020B0604020202020204" pitchFamily="34" charset="-128"/>
                        </a:rPr>
                        <a:t>Term3</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3"/>
                  </a:ext>
                </a:extLst>
              </a:tr>
              <a:tr h="370840">
                <a:tc>
                  <a:txBody>
                    <a:bodyPr/>
                    <a:lstStyle/>
                    <a:p>
                      <a:r>
                        <a:rPr lang="en-US" dirty="0">
                          <a:latin typeface="Arial Unicode MS" panose="020B0604020202020204" pitchFamily="34" charset="-128"/>
                        </a:rPr>
                        <a:t>Term4</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4"/>
                  </a:ext>
                </a:extLst>
              </a:tr>
              <a:tr h="370840">
                <a:tc>
                  <a:txBody>
                    <a:bodyPr/>
                    <a:lstStyle/>
                    <a:p>
                      <a:r>
                        <a:rPr lang="en-US" dirty="0">
                          <a:latin typeface="Arial Unicode MS" panose="020B0604020202020204" pitchFamily="34" charset="-128"/>
                        </a:rPr>
                        <a:t>Term …</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5"/>
                  </a:ext>
                </a:extLst>
              </a:tr>
              <a:tr h="370840">
                <a:tc>
                  <a:txBody>
                    <a:bodyPr/>
                    <a:lstStyle/>
                    <a:p>
                      <a:r>
                        <a:rPr lang="en-US" dirty="0" err="1">
                          <a:latin typeface="Arial Unicode MS" panose="020B0604020202020204" pitchFamily="34" charset="-128"/>
                        </a:rPr>
                        <a:t>Term_n</a:t>
                      </a:r>
                      <a:endParaRPr lang="en-US" dirty="0">
                        <a:latin typeface="Arial Unicode MS" panose="020B0604020202020204" pitchFamily="34" charset="-128"/>
                      </a:endParaRPr>
                    </a:p>
                  </a:txBody>
                  <a:tcPr/>
                </a:tc>
                <a:tc>
                  <a:txBody>
                    <a:bodyPr/>
                    <a:lstStyle/>
                    <a:p>
                      <a:r>
                        <a:rPr lang="en-US" dirty="0">
                          <a:latin typeface="Arial Unicode MS" panose="020B0604020202020204" pitchFamily="34" charset="-128"/>
                        </a:rPr>
                        <a:t>1</a:t>
                      </a:r>
                    </a:p>
                  </a:txBody>
                  <a:tcPr/>
                </a:tc>
                <a:extLst>
                  <a:ext uri="{0D108BD9-81ED-4DB2-BD59-A6C34878D82A}">
                    <a16:rowId xmlns:a16="http://schemas.microsoft.com/office/drawing/2014/main" val="2852717402"/>
                  </a:ext>
                </a:extLst>
              </a:tr>
            </a:tbl>
          </a:graphicData>
        </a:graphic>
      </p:graphicFrame>
      <p:sp>
        <p:nvSpPr>
          <p:cNvPr id="17" name="TextBox 16">
            <a:extLst>
              <a:ext uri="{FF2B5EF4-FFF2-40B4-BE49-F238E27FC236}">
                <a16:creationId xmlns:a16="http://schemas.microsoft.com/office/drawing/2014/main" id="{A424BF5E-7E73-42C2-8E87-C2BA20C0EACF}"/>
              </a:ext>
            </a:extLst>
          </p:cNvPr>
          <p:cNvSpPr txBox="1"/>
          <p:nvPr/>
        </p:nvSpPr>
        <p:spPr>
          <a:xfrm>
            <a:off x="6017031" y="2437066"/>
            <a:ext cx="1225015" cy="253916"/>
          </a:xfrm>
          <a:prstGeom prst="rect">
            <a:avLst/>
          </a:prstGeom>
          <a:noFill/>
        </p:spPr>
        <p:txBody>
          <a:bodyPr wrap="none" rtlCol="0">
            <a:spAutoFit/>
          </a:bodyPr>
          <a:lstStyle/>
          <a:p>
            <a:pPr defTabSz="457200"/>
            <a:r>
              <a:rPr lang="en-US" sz="1050" i="1"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Word </a:t>
            </a:r>
            <a:r>
              <a:rPr lang="en-US" sz="1050" i="1" dirty="0" err="1">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Freq</a:t>
            </a:r>
            <a:r>
              <a:rPr lang="en-US" sz="1050" i="1"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1050" i="1"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Matrix</a:t>
            </a:r>
          </a:p>
        </p:txBody>
      </p:sp>
      <p:cxnSp>
        <p:nvCxnSpPr>
          <p:cNvPr id="18" name="Straight Connector 17">
            <a:extLst>
              <a:ext uri="{FF2B5EF4-FFF2-40B4-BE49-F238E27FC236}">
                <a16:creationId xmlns:a16="http://schemas.microsoft.com/office/drawing/2014/main" id="{4C8E6464-BB7A-0044-A03A-16E72CB0F222}"/>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561E8D2-A24D-AD46-8AFD-FDD46848BEB5}"/>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25736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dirty="0"/>
              <a:t>Then sort it decreasing = TRUE</a:t>
            </a:r>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37</a:t>
            </a:fld>
            <a:endParaRPr lang="en-US"/>
          </a:p>
        </p:txBody>
      </p:sp>
      <p:sp>
        <p:nvSpPr>
          <p:cNvPr id="6" name="Rectangle 5">
            <a:extLst>
              <a:ext uri="{FF2B5EF4-FFF2-40B4-BE49-F238E27FC236}">
                <a16:creationId xmlns:a16="http://schemas.microsoft.com/office/drawing/2014/main" id="{C246B7D1-453D-487B-B491-889C15C460F6}"/>
              </a:ext>
            </a:extLst>
          </p:cNvPr>
          <p:cNvSpPr/>
          <p:nvPr/>
        </p:nvSpPr>
        <p:spPr>
          <a:xfrm>
            <a:off x="141891" y="1017911"/>
            <a:ext cx="8860219" cy="385546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9" name="Rectangle 8">
            <a:extLst>
              <a:ext uri="{FF2B5EF4-FFF2-40B4-BE49-F238E27FC236}">
                <a16:creationId xmlns:a16="http://schemas.microsoft.com/office/drawing/2014/main" id="{6C96FE2F-7E19-48CB-9942-7E78DB569A67}"/>
              </a:ext>
            </a:extLst>
          </p:cNvPr>
          <p:cNvSpPr/>
          <p:nvPr/>
        </p:nvSpPr>
        <p:spPr>
          <a:xfrm>
            <a:off x="254029" y="1122245"/>
            <a:ext cx="8633011" cy="923330"/>
          </a:xfrm>
          <a:prstGeom prst="rect">
            <a:avLst/>
          </a:prstGeom>
          <a:solidFill>
            <a:schemeClr val="bg1">
              <a:lumMod val="85000"/>
            </a:schemeClr>
          </a:solidFill>
        </p:spPr>
        <p:txBody>
          <a:bodyPr wrap="square">
            <a:spAutoFit/>
          </a:bodyPr>
          <a:lstStyle/>
          <a:p>
            <a:pPr defTabSz="457200"/>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Get Row Sums &amp; organize</a:t>
            </a:r>
          </a:p>
          <a:p>
            <a:pPr defTabSz="457200"/>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wineTDMv</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sort(</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rowSums</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wineTDMm</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decreasing = TRUE)</a:t>
            </a:r>
          </a:p>
          <a:p>
            <a:pPr defTabSz="457200"/>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wineDF</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data.frame</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(word = names(</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wineTDMv</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freq</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wineTDMv</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endParaRPr lang="en-US" kern="1200"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p:txBody>
      </p:sp>
      <p:sp>
        <p:nvSpPr>
          <p:cNvPr id="15" name="Isosceles Triangle 14">
            <a:extLst>
              <a:ext uri="{FF2B5EF4-FFF2-40B4-BE49-F238E27FC236}">
                <a16:creationId xmlns:a16="http://schemas.microsoft.com/office/drawing/2014/main" id="{FE9613A4-ECF0-4D0F-9696-5C023D56C131}"/>
              </a:ext>
            </a:extLst>
          </p:cNvPr>
          <p:cNvSpPr/>
          <p:nvPr/>
        </p:nvSpPr>
        <p:spPr>
          <a:xfrm rot="5400000">
            <a:off x="3651509" y="3249562"/>
            <a:ext cx="1339350" cy="402476"/>
          </a:xfrm>
          <a:prstGeom prst="triangle">
            <a:avLst/>
          </a:prstGeom>
          <a:solidFill>
            <a:schemeClr val="accent6">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graphicFrame>
        <p:nvGraphicFramePr>
          <p:cNvPr id="16" name="Table 15">
            <a:extLst>
              <a:ext uri="{FF2B5EF4-FFF2-40B4-BE49-F238E27FC236}">
                <a16:creationId xmlns:a16="http://schemas.microsoft.com/office/drawing/2014/main" id="{48162493-A50D-45FF-960A-0540DF7356AB}"/>
              </a:ext>
            </a:extLst>
          </p:cNvPr>
          <p:cNvGraphicFramePr>
            <a:graphicFrameLocks noGrp="1"/>
          </p:cNvGraphicFramePr>
          <p:nvPr>
            <p:extLst>
              <p:ext uri="{D42A27DB-BD31-4B8C-83A1-F6EECF244321}">
                <p14:modId xmlns:p14="http://schemas.microsoft.com/office/powerpoint/2010/main" val="1290664457"/>
              </p:ext>
            </p:extLst>
          </p:nvPr>
        </p:nvGraphicFramePr>
        <p:xfrm>
          <a:off x="5175472" y="2216546"/>
          <a:ext cx="2057083" cy="2595880"/>
        </p:xfrm>
        <a:graphic>
          <a:graphicData uri="http://schemas.openxmlformats.org/drawingml/2006/table">
            <a:tbl>
              <a:tblPr firstRow="1" bandRow="1">
                <a:tableStyleId>{5C22544A-7EE6-4342-B048-85BDC9FD1C3A}</a:tableStyleId>
              </a:tblPr>
              <a:tblGrid>
                <a:gridCol w="1289433">
                  <a:extLst>
                    <a:ext uri="{9D8B030D-6E8A-4147-A177-3AD203B41FA5}">
                      <a16:colId xmlns:a16="http://schemas.microsoft.com/office/drawing/2014/main" val="20000"/>
                    </a:ext>
                  </a:extLst>
                </a:gridCol>
                <a:gridCol w="767650">
                  <a:extLst>
                    <a:ext uri="{9D8B030D-6E8A-4147-A177-3AD203B41FA5}">
                      <a16:colId xmlns:a16="http://schemas.microsoft.com/office/drawing/2014/main" val="20001"/>
                    </a:ext>
                  </a:extLst>
                </a:gridCol>
              </a:tblGrid>
              <a:tr h="370840">
                <a:tc>
                  <a:txBody>
                    <a:bodyPr/>
                    <a:lstStyle/>
                    <a:p>
                      <a:r>
                        <a:rPr lang="en-US" dirty="0">
                          <a:latin typeface="Arial Unicode MS" panose="020B0604020202020204" pitchFamily="34" charset="-128"/>
                        </a:rPr>
                        <a:t>word</a:t>
                      </a:r>
                    </a:p>
                  </a:txBody>
                  <a:tcPr/>
                </a:tc>
                <a:tc>
                  <a:txBody>
                    <a:bodyPr/>
                    <a:lstStyle/>
                    <a:p>
                      <a:r>
                        <a:rPr lang="en-US" dirty="0" err="1">
                          <a:latin typeface="Arial Unicode MS" panose="020B0604020202020204" pitchFamily="34" charset="-128"/>
                        </a:rPr>
                        <a:t>freq</a:t>
                      </a:r>
                      <a:endParaRPr lang="en-US" dirty="0">
                        <a:latin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r>
                        <a:rPr lang="en-US" dirty="0">
                          <a:latin typeface="Arial Unicode MS" panose="020B0604020202020204" pitchFamily="34" charset="-128"/>
                        </a:rPr>
                        <a:t>Term3</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1"/>
                  </a:ext>
                </a:extLst>
              </a:tr>
              <a:tr h="370840">
                <a:tc>
                  <a:txBody>
                    <a:bodyPr/>
                    <a:lstStyle/>
                    <a:p>
                      <a:r>
                        <a:rPr lang="en-US" dirty="0">
                          <a:latin typeface="Arial Unicode MS" panose="020B0604020202020204" pitchFamily="34" charset="-128"/>
                        </a:rPr>
                        <a:t>Term4</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2"/>
                  </a:ext>
                </a:extLst>
              </a:tr>
              <a:tr h="370840">
                <a:tc>
                  <a:txBody>
                    <a:bodyPr/>
                    <a:lstStyle/>
                    <a:p>
                      <a:r>
                        <a:rPr lang="en-US" dirty="0">
                          <a:latin typeface="Arial Unicode MS" panose="020B0604020202020204" pitchFamily="34" charset="-128"/>
                        </a:rPr>
                        <a:t>Term1</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3"/>
                  </a:ext>
                </a:extLst>
              </a:tr>
              <a:tr h="370840">
                <a:tc>
                  <a:txBody>
                    <a:bodyPr/>
                    <a:lstStyle/>
                    <a:p>
                      <a:r>
                        <a:rPr lang="en-US" dirty="0">
                          <a:latin typeface="Arial Unicode MS" panose="020B0604020202020204" pitchFamily="34" charset="-128"/>
                        </a:rPr>
                        <a:t>Term_...</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4"/>
                  </a:ext>
                </a:extLst>
              </a:tr>
              <a:tr h="370840">
                <a:tc>
                  <a:txBody>
                    <a:bodyPr/>
                    <a:lstStyle/>
                    <a:p>
                      <a:r>
                        <a:rPr lang="en-US" dirty="0">
                          <a:latin typeface="Arial Unicode MS" panose="020B0604020202020204" pitchFamily="34" charset="-128"/>
                        </a:rPr>
                        <a:t>Term2</a:t>
                      </a:r>
                    </a:p>
                  </a:txBody>
                  <a:tcPr/>
                </a:tc>
                <a:tc>
                  <a:txBody>
                    <a:bodyPr/>
                    <a:lstStyle/>
                    <a:p>
                      <a:r>
                        <a:rPr lang="en-US" dirty="0">
                          <a:latin typeface="Arial Unicode MS" panose="020B0604020202020204" pitchFamily="34" charset="-128"/>
                        </a:rPr>
                        <a:t>1</a:t>
                      </a:r>
                    </a:p>
                  </a:txBody>
                  <a:tcPr/>
                </a:tc>
                <a:extLst>
                  <a:ext uri="{0D108BD9-81ED-4DB2-BD59-A6C34878D82A}">
                    <a16:rowId xmlns:a16="http://schemas.microsoft.com/office/drawing/2014/main" val="10005"/>
                  </a:ext>
                </a:extLst>
              </a:tr>
              <a:tr h="370840">
                <a:tc>
                  <a:txBody>
                    <a:bodyPr/>
                    <a:lstStyle/>
                    <a:p>
                      <a:r>
                        <a:rPr lang="en-US" dirty="0" err="1">
                          <a:latin typeface="Arial Unicode MS" panose="020B0604020202020204" pitchFamily="34" charset="-128"/>
                        </a:rPr>
                        <a:t>Term_n</a:t>
                      </a:r>
                      <a:endParaRPr lang="en-US" dirty="0">
                        <a:latin typeface="Arial Unicode MS" panose="020B0604020202020204" pitchFamily="34" charset="-128"/>
                      </a:endParaRPr>
                    </a:p>
                  </a:txBody>
                  <a:tcPr/>
                </a:tc>
                <a:tc>
                  <a:txBody>
                    <a:bodyPr/>
                    <a:lstStyle/>
                    <a:p>
                      <a:r>
                        <a:rPr lang="en-US" dirty="0">
                          <a:latin typeface="Arial Unicode MS" panose="020B0604020202020204" pitchFamily="34" charset="-128"/>
                        </a:rPr>
                        <a:t>1</a:t>
                      </a:r>
                    </a:p>
                  </a:txBody>
                  <a:tcPr/>
                </a:tc>
                <a:extLst>
                  <a:ext uri="{0D108BD9-81ED-4DB2-BD59-A6C34878D82A}">
                    <a16:rowId xmlns:a16="http://schemas.microsoft.com/office/drawing/2014/main" val="891294806"/>
                  </a:ext>
                </a:extLst>
              </a:tr>
            </a:tbl>
          </a:graphicData>
        </a:graphic>
      </p:graphicFrame>
      <p:cxnSp>
        <p:nvCxnSpPr>
          <p:cNvPr id="12" name="Straight Connector 11">
            <a:extLst>
              <a:ext uri="{FF2B5EF4-FFF2-40B4-BE49-F238E27FC236}">
                <a16:creationId xmlns:a16="http://schemas.microsoft.com/office/drawing/2014/main" id="{C9A7DE34-7F03-824A-BC6E-CC885DC78FD2}"/>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FB178DC-B68C-1149-BEB2-78F5402BDED3}"/>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7" name="Table 6">
            <a:extLst>
              <a:ext uri="{FF2B5EF4-FFF2-40B4-BE49-F238E27FC236}">
                <a16:creationId xmlns:a16="http://schemas.microsoft.com/office/drawing/2014/main" id="{31ACC4ED-A148-F210-885E-EF5C898933E3}"/>
              </a:ext>
            </a:extLst>
          </p:cNvPr>
          <p:cNvGraphicFramePr>
            <a:graphicFrameLocks noGrp="1"/>
          </p:cNvGraphicFramePr>
          <p:nvPr>
            <p:extLst>
              <p:ext uri="{D42A27DB-BD31-4B8C-83A1-F6EECF244321}">
                <p14:modId xmlns:p14="http://schemas.microsoft.com/office/powerpoint/2010/main" val="2534711772"/>
              </p:ext>
            </p:extLst>
          </p:nvPr>
        </p:nvGraphicFramePr>
        <p:xfrm>
          <a:off x="1348835" y="2230613"/>
          <a:ext cx="2057083" cy="2595880"/>
        </p:xfrm>
        <a:graphic>
          <a:graphicData uri="http://schemas.openxmlformats.org/drawingml/2006/table">
            <a:tbl>
              <a:tblPr firstRow="1" bandRow="1">
                <a:tableStyleId>{5C22544A-7EE6-4342-B048-85BDC9FD1C3A}</a:tableStyleId>
              </a:tblPr>
              <a:tblGrid>
                <a:gridCol w="1289433">
                  <a:extLst>
                    <a:ext uri="{9D8B030D-6E8A-4147-A177-3AD203B41FA5}">
                      <a16:colId xmlns:a16="http://schemas.microsoft.com/office/drawing/2014/main" val="20000"/>
                    </a:ext>
                  </a:extLst>
                </a:gridCol>
                <a:gridCol w="767650">
                  <a:extLst>
                    <a:ext uri="{9D8B030D-6E8A-4147-A177-3AD203B41FA5}">
                      <a16:colId xmlns:a16="http://schemas.microsoft.com/office/drawing/2014/main" val="20001"/>
                    </a:ext>
                  </a:extLst>
                </a:gridCol>
              </a:tblGrid>
              <a:tr h="370840">
                <a:tc>
                  <a:txBody>
                    <a:bodyPr/>
                    <a:lstStyle/>
                    <a:p>
                      <a:r>
                        <a:rPr lang="en-US" dirty="0">
                          <a:latin typeface="Arial Unicode MS" panose="020B0604020202020204" pitchFamily="34" charset="-128"/>
                        </a:rPr>
                        <a:t>word</a:t>
                      </a:r>
                    </a:p>
                  </a:txBody>
                  <a:tcPr/>
                </a:tc>
                <a:tc>
                  <a:txBody>
                    <a:bodyPr/>
                    <a:lstStyle/>
                    <a:p>
                      <a:r>
                        <a:rPr lang="en-US" dirty="0" err="1">
                          <a:latin typeface="Arial Unicode MS" panose="020B0604020202020204" pitchFamily="34" charset="-128"/>
                        </a:rPr>
                        <a:t>freq</a:t>
                      </a:r>
                      <a:endParaRPr lang="en-US" dirty="0">
                        <a:latin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r>
                        <a:rPr lang="en-US" dirty="0">
                          <a:latin typeface="Arial Unicode MS" panose="020B0604020202020204" pitchFamily="34" charset="-128"/>
                        </a:rPr>
                        <a:t>Term1</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1"/>
                  </a:ext>
                </a:extLst>
              </a:tr>
              <a:tr h="370840">
                <a:tc>
                  <a:txBody>
                    <a:bodyPr/>
                    <a:lstStyle/>
                    <a:p>
                      <a:r>
                        <a:rPr lang="en-US" dirty="0">
                          <a:latin typeface="Arial Unicode MS" panose="020B0604020202020204" pitchFamily="34" charset="-128"/>
                        </a:rPr>
                        <a:t>Term2</a:t>
                      </a:r>
                    </a:p>
                  </a:txBody>
                  <a:tcPr/>
                </a:tc>
                <a:tc>
                  <a:txBody>
                    <a:bodyPr/>
                    <a:lstStyle/>
                    <a:p>
                      <a:r>
                        <a:rPr lang="en-US" dirty="0">
                          <a:latin typeface="Arial Unicode MS" panose="020B0604020202020204" pitchFamily="34" charset="-128"/>
                        </a:rPr>
                        <a:t>1</a:t>
                      </a:r>
                    </a:p>
                  </a:txBody>
                  <a:tcPr/>
                </a:tc>
                <a:extLst>
                  <a:ext uri="{0D108BD9-81ED-4DB2-BD59-A6C34878D82A}">
                    <a16:rowId xmlns:a16="http://schemas.microsoft.com/office/drawing/2014/main" val="10002"/>
                  </a:ext>
                </a:extLst>
              </a:tr>
              <a:tr h="370840">
                <a:tc>
                  <a:txBody>
                    <a:bodyPr/>
                    <a:lstStyle/>
                    <a:p>
                      <a:r>
                        <a:rPr lang="en-US" dirty="0">
                          <a:latin typeface="Arial Unicode MS" panose="020B0604020202020204" pitchFamily="34" charset="-128"/>
                        </a:rPr>
                        <a:t>Term3</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3"/>
                  </a:ext>
                </a:extLst>
              </a:tr>
              <a:tr h="370840">
                <a:tc>
                  <a:txBody>
                    <a:bodyPr/>
                    <a:lstStyle/>
                    <a:p>
                      <a:r>
                        <a:rPr lang="en-US" dirty="0">
                          <a:latin typeface="Arial Unicode MS" panose="020B0604020202020204" pitchFamily="34" charset="-128"/>
                        </a:rPr>
                        <a:t>Term4</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4"/>
                  </a:ext>
                </a:extLst>
              </a:tr>
              <a:tr h="370840">
                <a:tc>
                  <a:txBody>
                    <a:bodyPr/>
                    <a:lstStyle/>
                    <a:p>
                      <a:r>
                        <a:rPr lang="en-US" dirty="0">
                          <a:latin typeface="Arial Unicode MS" panose="020B0604020202020204" pitchFamily="34" charset="-128"/>
                        </a:rPr>
                        <a:t>Term …</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5"/>
                  </a:ext>
                </a:extLst>
              </a:tr>
              <a:tr h="370840">
                <a:tc>
                  <a:txBody>
                    <a:bodyPr/>
                    <a:lstStyle/>
                    <a:p>
                      <a:r>
                        <a:rPr lang="en-US" dirty="0" err="1">
                          <a:latin typeface="Arial Unicode MS" panose="020B0604020202020204" pitchFamily="34" charset="-128"/>
                        </a:rPr>
                        <a:t>Term_n</a:t>
                      </a:r>
                      <a:endParaRPr lang="en-US" dirty="0">
                        <a:latin typeface="Arial Unicode MS" panose="020B0604020202020204" pitchFamily="34" charset="-128"/>
                      </a:endParaRPr>
                    </a:p>
                  </a:txBody>
                  <a:tcPr/>
                </a:tc>
                <a:tc>
                  <a:txBody>
                    <a:bodyPr/>
                    <a:lstStyle/>
                    <a:p>
                      <a:r>
                        <a:rPr lang="en-US" dirty="0">
                          <a:latin typeface="Arial Unicode MS" panose="020B0604020202020204" pitchFamily="34" charset="-128"/>
                        </a:rPr>
                        <a:t>1</a:t>
                      </a:r>
                    </a:p>
                  </a:txBody>
                  <a:tcPr/>
                </a:tc>
                <a:extLst>
                  <a:ext uri="{0D108BD9-81ED-4DB2-BD59-A6C34878D82A}">
                    <a16:rowId xmlns:a16="http://schemas.microsoft.com/office/drawing/2014/main" val="2852717402"/>
                  </a:ext>
                </a:extLst>
              </a:tr>
            </a:tbl>
          </a:graphicData>
        </a:graphic>
      </p:graphicFrame>
    </p:spTree>
    <p:extLst>
      <p:ext uri="{BB962C8B-B14F-4D97-AF65-F5344CB8AC3E}">
        <p14:creationId xmlns:p14="http://schemas.microsoft.com/office/powerpoint/2010/main" val="33234293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Setting a pre-made color palette for your WC</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38</a:t>
            </a:fld>
            <a:endParaRPr lang="en-US"/>
          </a:p>
        </p:txBody>
      </p:sp>
      <p:sp>
        <p:nvSpPr>
          <p:cNvPr id="6" name="Rectangle 5">
            <a:extLst>
              <a:ext uri="{FF2B5EF4-FFF2-40B4-BE49-F238E27FC236}">
                <a16:creationId xmlns:a16="http://schemas.microsoft.com/office/drawing/2014/main" id="{C246B7D1-453D-487B-B491-889C15C460F6}"/>
              </a:ext>
            </a:extLst>
          </p:cNvPr>
          <p:cNvSpPr/>
          <p:nvPr/>
        </p:nvSpPr>
        <p:spPr>
          <a:xfrm>
            <a:off x="141891" y="1599398"/>
            <a:ext cx="8860219" cy="385546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9" name="Rectangle 8">
            <a:extLst>
              <a:ext uri="{FF2B5EF4-FFF2-40B4-BE49-F238E27FC236}">
                <a16:creationId xmlns:a16="http://schemas.microsoft.com/office/drawing/2014/main" id="{6C96FE2F-7E19-48CB-9942-7E78DB569A67}"/>
              </a:ext>
            </a:extLst>
          </p:cNvPr>
          <p:cNvSpPr/>
          <p:nvPr/>
        </p:nvSpPr>
        <p:spPr>
          <a:xfrm>
            <a:off x="254029" y="1703732"/>
            <a:ext cx="8633011" cy="1754326"/>
          </a:xfrm>
          <a:prstGeom prst="rect">
            <a:avLst/>
          </a:prstGeom>
          <a:solidFill>
            <a:schemeClr val="bg1">
              <a:lumMod val="85000"/>
            </a:schemeClr>
          </a:solidFill>
        </p:spPr>
        <p:txBody>
          <a:bodyPr wrap="square">
            <a:spAutoFit/>
          </a:bodyPr>
          <a:lstStyle/>
          <a:p>
            <a:r>
              <a:rPr lang="en-US" dirty="0">
                <a:latin typeface="Consolas" panose="020B0609020204030204" pitchFamily="49" charset="0"/>
                <a:cs typeface="Consolas" panose="020B0609020204030204" pitchFamily="49" charset="0"/>
              </a:rPr>
              <a:t># Review all </a:t>
            </a:r>
            <a:r>
              <a:rPr lang="en-US" dirty="0" err="1">
                <a:latin typeface="Consolas" panose="020B0609020204030204" pitchFamily="49" charset="0"/>
                <a:cs typeface="Consolas" panose="020B0609020204030204" pitchFamily="49" charset="0"/>
              </a:rPr>
              <a:t>Pallettes</a:t>
            </a:r>
            <a:endParaRPr lang="en-US" dirty="0">
              <a:latin typeface="Consolas" panose="020B0609020204030204" pitchFamily="49" charset="0"/>
              <a:cs typeface="Consolas" panose="020B0609020204030204" pitchFamily="49" charset="0"/>
            </a:endParaRPr>
          </a:p>
          <a:p>
            <a:r>
              <a:rPr lang="en-US" dirty="0" err="1">
                <a:latin typeface="Consolas" panose="020B0609020204030204" pitchFamily="49" charset="0"/>
                <a:cs typeface="Consolas" panose="020B0609020204030204" pitchFamily="49" charset="0"/>
              </a:rPr>
              <a:t>display.brewer.all</a:t>
            </a:r>
            <a:r>
              <a:rPr lang="en-US" dirty="0">
                <a:latin typeface="Consolas" panose="020B0609020204030204" pitchFamily="49" charset="0"/>
                <a:cs typeface="Consolas" panose="020B0609020204030204" pitchFamily="49" charset="0"/>
              </a:rPr>
              <a:t>()</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 Choose a color &amp; drop light ones</a:t>
            </a:r>
          </a:p>
          <a:p>
            <a:r>
              <a:rPr lang="en-US" dirty="0">
                <a:solidFill>
                  <a:srgbClr val="FF0000"/>
                </a:solidFill>
                <a:latin typeface="Consolas" panose="020B0609020204030204" pitchFamily="49" charset="0"/>
                <a:cs typeface="Consolas" panose="020B0609020204030204" pitchFamily="49" charset="0"/>
              </a:rPr>
              <a:t>pal &lt;- </a:t>
            </a:r>
            <a:r>
              <a:rPr lang="en-US" dirty="0" err="1">
                <a:solidFill>
                  <a:srgbClr val="FF0000"/>
                </a:solidFill>
                <a:latin typeface="Consolas" panose="020B0609020204030204" pitchFamily="49" charset="0"/>
                <a:cs typeface="Consolas" panose="020B0609020204030204" pitchFamily="49" charset="0"/>
              </a:rPr>
              <a:t>brewer.pal</a:t>
            </a:r>
            <a:r>
              <a:rPr lang="en-US" dirty="0">
                <a:solidFill>
                  <a:srgbClr val="FF0000"/>
                </a:solidFill>
                <a:latin typeface="Consolas" panose="020B0609020204030204" pitchFamily="49" charset="0"/>
                <a:cs typeface="Consolas" panose="020B0609020204030204" pitchFamily="49" charset="0"/>
              </a:rPr>
              <a:t>(8, "Blues")</a:t>
            </a:r>
          </a:p>
          <a:p>
            <a:r>
              <a:rPr lang="en-US" dirty="0">
                <a:latin typeface="Consolas" panose="020B0609020204030204" pitchFamily="49" charset="0"/>
                <a:cs typeface="Consolas" panose="020B0609020204030204" pitchFamily="49" charset="0"/>
              </a:rPr>
              <a:t>pal &lt;- pal[-(1:2)]</a:t>
            </a:r>
          </a:p>
        </p:txBody>
      </p:sp>
      <p:cxnSp>
        <p:nvCxnSpPr>
          <p:cNvPr id="10" name="Straight Connector 9">
            <a:extLst>
              <a:ext uri="{FF2B5EF4-FFF2-40B4-BE49-F238E27FC236}">
                <a16:creationId xmlns:a16="http://schemas.microsoft.com/office/drawing/2014/main" id="{BC861B5A-D33E-554B-9A67-71C710302914}"/>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43D161A-6B5C-AB49-B67A-372B398FE1B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96310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Setting a pre-made color palette for your WC</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39</a:t>
            </a:fld>
            <a:endParaRPr lang="en-US"/>
          </a:p>
        </p:txBody>
      </p:sp>
      <p:sp>
        <p:nvSpPr>
          <p:cNvPr id="6" name="Rectangle 5">
            <a:extLst>
              <a:ext uri="{FF2B5EF4-FFF2-40B4-BE49-F238E27FC236}">
                <a16:creationId xmlns:a16="http://schemas.microsoft.com/office/drawing/2014/main" id="{C246B7D1-453D-487B-B491-889C15C460F6}"/>
              </a:ext>
            </a:extLst>
          </p:cNvPr>
          <p:cNvSpPr/>
          <p:nvPr/>
        </p:nvSpPr>
        <p:spPr>
          <a:xfrm>
            <a:off x="141891" y="1599398"/>
            <a:ext cx="8860219" cy="385546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7" name="Rectangle 6">
            <a:extLst>
              <a:ext uri="{FF2B5EF4-FFF2-40B4-BE49-F238E27FC236}">
                <a16:creationId xmlns:a16="http://schemas.microsoft.com/office/drawing/2014/main" id="{2C95F845-8979-407C-9F4E-6FBCB9476B2D}"/>
              </a:ext>
            </a:extLst>
          </p:cNvPr>
          <p:cNvSpPr/>
          <p:nvPr/>
        </p:nvSpPr>
        <p:spPr>
          <a:xfrm>
            <a:off x="141890" y="1245467"/>
            <a:ext cx="8860220" cy="331076"/>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In R…</a:t>
            </a:r>
          </a:p>
        </p:txBody>
      </p:sp>
      <p:pic>
        <p:nvPicPr>
          <p:cNvPr id="10" name="Picture 9" descr="Screen Shot 2015-05-28 at 7.25.09 PM.png">
            <a:extLst>
              <a:ext uri="{FF2B5EF4-FFF2-40B4-BE49-F238E27FC236}">
                <a16:creationId xmlns:a16="http://schemas.microsoft.com/office/drawing/2014/main" id="{52DB3460-B2F3-4D1D-B3EF-20DB130BE3BD}"/>
              </a:ext>
            </a:extLst>
          </p:cNvPr>
          <p:cNvPicPr>
            <a:picLocks noChangeAspect="1"/>
          </p:cNvPicPr>
          <p:nvPr/>
        </p:nvPicPr>
        <p:blipFill rotWithShape="1">
          <a:blip r:embed="rId2">
            <a:extLst>
              <a:ext uri="{28A0092B-C50C-407E-A947-70E740481C1C}">
                <a14:useLocalDpi xmlns:a14="http://schemas.microsoft.com/office/drawing/2010/main" val="0"/>
              </a:ext>
            </a:extLst>
          </a:blip>
          <a:srcRect r="23884" b="50542"/>
          <a:stretch/>
        </p:blipFill>
        <p:spPr>
          <a:xfrm>
            <a:off x="311150" y="1767278"/>
            <a:ext cx="8659429" cy="3529936"/>
          </a:xfrm>
          <a:prstGeom prst="rect">
            <a:avLst/>
          </a:prstGeom>
        </p:spPr>
      </p:pic>
      <p:sp>
        <p:nvSpPr>
          <p:cNvPr id="8" name="Right Arrow 7"/>
          <p:cNvSpPr/>
          <p:nvPr/>
        </p:nvSpPr>
        <p:spPr>
          <a:xfrm>
            <a:off x="63064" y="5060730"/>
            <a:ext cx="394138" cy="14188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A396226C-2EF2-C348-8428-21D06B273E2A}"/>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315B933-9FA3-F44D-B34F-7C379FA4A3F6}"/>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6187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AF5771-B35D-48F0-A28C-C4C255046893}"/>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50305F6F-3594-4B08-9795-F573A3B350DE}"/>
              </a:ext>
            </a:extLst>
          </p:cNvPr>
          <p:cNvSpPr>
            <a:spLocks noGrp="1"/>
          </p:cNvSpPr>
          <p:nvPr>
            <p:ph type="title"/>
          </p:nvPr>
        </p:nvSpPr>
        <p:spPr/>
        <p:txBody>
          <a:bodyPr/>
          <a:lstStyle/>
          <a:p>
            <a:r>
              <a:rPr lang="en-US" dirty="0"/>
              <a:t>Basic Bar Charts</a:t>
            </a:r>
          </a:p>
        </p:txBody>
      </p:sp>
      <p:sp>
        <p:nvSpPr>
          <p:cNvPr id="5" name="Footer Placeholder 4">
            <a:extLst>
              <a:ext uri="{FF2B5EF4-FFF2-40B4-BE49-F238E27FC236}">
                <a16:creationId xmlns:a16="http://schemas.microsoft.com/office/drawing/2014/main" id="{F6CFD30B-27DE-41D3-A458-E7DAF56D700D}"/>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5273F46B-C5EC-4EE1-A910-C4D3B2512ED8}"/>
              </a:ext>
            </a:extLst>
          </p:cNvPr>
          <p:cNvSpPr>
            <a:spLocks noGrp="1"/>
          </p:cNvSpPr>
          <p:nvPr>
            <p:ph type="sldNum" sz="quarter" idx="4"/>
          </p:nvPr>
        </p:nvSpPr>
        <p:spPr/>
        <p:txBody>
          <a:bodyPr/>
          <a:lstStyle/>
          <a:p>
            <a:fld id="{37290FF7-652B-4475-AEAB-8B1A5D23AE09}" type="slidenum">
              <a:rPr lang="en-US" smtClean="0"/>
              <a:t>4</a:t>
            </a:fld>
            <a:endParaRPr lang="en-US"/>
          </a:p>
        </p:txBody>
      </p:sp>
      <p:pic>
        <p:nvPicPr>
          <p:cNvPr id="2050" name="Picture 2">
            <a:extLst>
              <a:ext uri="{FF2B5EF4-FFF2-40B4-BE49-F238E27FC236}">
                <a16:creationId xmlns:a16="http://schemas.microsoft.com/office/drawing/2014/main" id="{236558CE-E1C9-4FC3-B1BA-AEE7B52A01D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00" y="2121032"/>
            <a:ext cx="4257675" cy="2632958"/>
          </a:xfrm>
          <a:prstGeom prst="rect">
            <a:avLst/>
          </a:prstGeom>
          <a:noFill/>
          <a:extLst>
            <a:ext uri="{909E8E84-426E-40DD-AFC4-6F175D3DCCD1}">
              <a14:hiddenFill xmlns:a14="http://schemas.microsoft.com/office/drawing/2010/main">
                <a:solidFill>
                  <a:srgbClr val="FFFFFF"/>
                </a:solidFill>
              </a14:hiddenFill>
            </a:ext>
          </a:extLst>
        </p:spPr>
      </p:pic>
      <p:sp>
        <p:nvSpPr>
          <p:cNvPr id="7" name="Isosceles Triangle 6">
            <a:extLst>
              <a:ext uri="{FF2B5EF4-FFF2-40B4-BE49-F238E27FC236}">
                <a16:creationId xmlns:a16="http://schemas.microsoft.com/office/drawing/2014/main" id="{7693E49B-DFB8-4430-AE8B-129A5819C4E0}"/>
              </a:ext>
            </a:extLst>
          </p:cNvPr>
          <p:cNvSpPr/>
          <p:nvPr/>
        </p:nvSpPr>
        <p:spPr>
          <a:xfrm rot="5400000">
            <a:off x="3130800" y="3236273"/>
            <a:ext cx="1339350" cy="402476"/>
          </a:xfrm>
          <a:prstGeom prst="triangle">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graphicFrame>
        <p:nvGraphicFramePr>
          <p:cNvPr id="8" name="Table 7">
            <a:extLst>
              <a:ext uri="{FF2B5EF4-FFF2-40B4-BE49-F238E27FC236}">
                <a16:creationId xmlns:a16="http://schemas.microsoft.com/office/drawing/2014/main" id="{46885211-A7A4-4ACC-A3CE-396B10F4E163}"/>
              </a:ext>
            </a:extLst>
          </p:cNvPr>
          <p:cNvGraphicFramePr>
            <a:graphicFrameLocks noGrp="1"/>
          </p:cNvGraphicFramePr>
          <p:nvPr>
            <p:extLst>
              <p:ext uri="{D42A27DB-BD31-4B8C-83A1-F6EECF244321}">
                <p14:modId xmlns:p14="http://schemas.microsoft.com/office/powerpoint/2010/main" val="1418804876"/>
              </p:ext>
            </p:extLst>
          </p:nvPr>
        </p:nvGraphicFramePr>
        <p:xfrm>
          <a:off x="971867" y="2558964"/>
          <a:ext cx="2057083" cy="2225040"/>
        </p:xfrm>
        <a:graphic>
          <a:graphicData uri="http://schemas.openxmlformats.org/drawingml/2006/table">
            <a:tbl>
              <a:tblPr firstRow="1" bandRow="1">
                <a:tableStyleId>{5C22544A-7EE6-4342-B048-85BDC9FD1C3A}</a:tableStyleId>
              </a:tblPr>
              <a:tblGrid>
                <a:gridCol w="1142720">
                  <a:extLst>
                    <a:ext uri="{9D8B030D-6E8A-4147-A177-3AD203B41FA5}">
                      <a16:colId xmlns:a16="http://schemas.microsoft.com/office/drawing/2014/main" val="20000"/>
                    </a:ext>
                  </a:extLst>
                </a:gridCol>
                <a:gridCol w="914363">
                  <a:extLst>
                    <a:ext uri="{9D8B030D-6E8A-4147-A177-3AD203B41FA5}">
                      <a16:colId xmlns:a16="http://schemas.microsoft.com/office/drawing/2014/main" val="20001"/>
                    </a:ext>
                  </a:extLst>
                </a:gridCol>
              </a:tblGrid>
              <a:tr h="370840">
                <a:tc>
                  <a:txBody>
                    <a:bodyPr/>
                    <a:lstStyle/>
                    <a:p>
                      <a:r>
                        <a:rPr lang="en-US" dirty="0">
                          <a:latin typeface="Arial Unicode MS" panose="020B0604020202020204" pitchFamily="34" charset="-128"/>
                        </a:rPr>
                        <a:t>word</a:t>
                      </a:r>
                    </a:p>
                  </a:txBody>
                  <a:tcPr/>
                </a:tc>
                <a:tc>
                  <a:txBody>
                    <a:bodyPr/>
                    <a:lstStyle/>
                    <a:p>
                      <a:r>
                        <a:rPr lang="en-US" dirty="0" err="1">
                          <a:latin typeface="Arial Unicode MS" panose="020B0604020202020204" pitchFamily="34" charset="-128"/>
                        </a:rPr>
                        <a:t>freq</a:t>
                      </a:r>
                      <a:endParaRPr lang="en-US" dirty="0">
                        <a:latin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r>
                        <a:rPr lang="en-US" dirty="0">
                          <a:latin typeface="Arial Unicode MS" panose="020B0604020202020204" pitchFamily="34" charset="-128"/>
                        </a:rPr>
                        <a:t>Term1</a:t>
                      </a:r>
                    </a:p>
                  </a:txBody>
                  <a:tcPr/>
                </a:tc>
                <a:tc>
                  <a:txBody>
                    <a:bodyPr/>
                    <a:lstStyle/>
                    <a:p>
                      <a:r>
                        <a:rPr lang="en-US" dirty="0">
                          <a:latin typeface="Arial Unicode MS" panose="020B0604020202020204" pitchFamily="34" charset="-128"/>
                        </a:rPr>
                        <a:t>0</a:t>
                      </a:r>
                    </a:p>
                  </a:txBody>
                  <a:tcPr/>
                </a:tc>
                <a:extLst>
                  <a:ext uri="{0D108BD9-81ED-4DB2-BD59-A6C34878D82A}">
                    <a16:rowId xmlns:a16="http://schemas.microsoft.com/office/drawing/2014/main" val="10001"/>
                  </a:ext>
                </a:extLst>
              </a:tr>
              <a:tr h="370840">
                <a:tc>
                  <a:txBody>
                    <a:bodyPr/>
                    <a:lstStyle/>
                    <a:p>
                      <a:r>
                        <a:rPr lang="en-US" dirty="0">
                          <a:latin typeface="Arial Unicode MS" panose="020B0604020202020204" pitchFamily="34" charset="-128"/>
                        </a:rPr>
                        <a:t>Term2</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2"/>
                  </a:ext>
                </a:extLst>
              </a:tr>
              <a:tr h="370840">
                <a:tc>
                  <a:txBody>
                    <a:bodyPr/>
                    <a:lstStyle/>
                    <a:p>
                      <a:r>
                        <a:rPr lang="en-US" dirty="0">
                          <a:latin typeface="Arial Unicode MS" panose="020B0604020202020204" pitchFamily="34" charset="-128"/>
                        </a:rPr>
                        <a:t>Term3</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3"/>
                  </a:ext>
                </a:extLst>
              </a:tr>
              <a:tr h="370840">
                <a:tc>
                  <a:txBody>
                    <a:bodyPr/>
                    <a:lstStyle/>
                    <a:p>
                      <a:r>
                        <a:rPr lang="en-US" dirty="0">
                          <a:latin typeface="Arial Unicode MS" panose="020B0604020202020204" pitchFamily="34" charset="-128"/>
                        </a:rPr>
                        <a:t>…</a:t>
                      </a:r>
                    </a:p>
                  </a:txBody>
                  <a:tcPr/>
                </a:tc>
                <a:tc>
                  <a:txBody>
                    <a:bodyPr/>
                    <a:lstStyle/>
                    <a:p>
                      <a:r>
                        <a:rPr lang="en-US" dirty="0">
                          <a:latin typeface="Arial Unicode MS" panose="020B0604020202020204" pitchFamily="34" charset="-128"/>
                        </a:rPr>
                        <a:t>5</a:t>
                      </a:r>
                    </a:p>
                  </a:txBody>
                  <a:tcPr/>
                </a:tc>
                <a:extLst>
                  <a:ext uri="{0D108BD9-81ED-4DB2-BD59-A6C34878D82A}">
                    <a16:rowId xmlns:a16="http://schemas.microsoft.com/office/drawing/2014/main" val="10004"/>
                  </a:ext>
                </a:extLst>
              </a:tr>
              <a:tr h="370840">
                <a:tc>
                  <a:txBody>
                    <a:bodyPr/>
                    <a:lstStyle/>
                    <a:p>
                      <a:r>
                        <a:rPr lang="en-US" dirty="0" err="1">
                          <a:latin typeface="Arial Unicode MS" panose="020B0604020202020204" pitchFamily="34" charset="-128"/>
                        </a:rPr>
                        <a:t>Term_n</a:t>
                      </a:r>
                      <a:endParaRPr lang="en-US" dirty="0">
                        <a:latin typeface="Arial Unicode MS" panose="020B0604020202020204" pitchFamily="34" charset="-128"/>
                      </a:endParaRP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5"/>
                  </a:ext>
                </a:extLst>
              </a:tr>
            </a:tbl>
          </a:graphicData>
        </a:graphic>
      </p:graphicFrame>
      <p:sp>
        <p:nvSpPr>
          <p:cNvPr id="9" name="Rectangle 8">
            <a:extLst>
              <a:ext uri="{FF2B5EF4-FFF2-40B4-BE49-F238E27FC236}">
                <a16:creationId xmlns:a16="http://schemas.microsoft.com/office/drawing/2014/main" id="{4A43C334-E1CB-40E7-A933-85F785969827}"/>
              </a:ext>
            </a:extLst>
          </p:cNvPr>
          <p:cNvSpPr/>
          <p:nvPr/>
        </p:nvSpPr>
        <p:spPr>
          <a:xfrm>
            <a:off x="971867" y="2222938"/>
            <a:ext cx="2039347" cy="31531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Word Frequency Matrix</a:t>
            </a:r>
          </a:p>
        </p:txBody>
      </p:sp>
      <p:sp>
        <p:nvSpPr>
          <p:cNvPr id="10" name="Rectangle 9">
            <a:extLst>
              <a:ext uri="{FF2B5EF4-FFF2-40B4-BE49-F238E27FC236}">
                <a16:creationId xmlns:a16="http://schemas.microsoft.com/office/drawing/2014/main" id="{DC1615A4-7D78-40B9-8D26-9E13A200687F}"/>
              </a:ext>
            </a:extLst>
          </p:cNvPr>
          <p:cNvSpPr/>
          <p:nvPr/>
        </p:nvSpPr>
        <p:spPr>
          <a:xfrm>
            <a:off x="179917" y="1285465"/>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Rectangles are representative of frequency of term</a:t>
            </a:r>
          </a:p>
        </p:txBody>
      </p:sp>
      <p:cxnSp>
        <p:nvCxnSpPr>
          <p:cNvPr id="11" name="Straight Connector 10">
            <a:extLst>
              <a:ext uri="{FF2B5EF4-FFF2-40B4-BE49-F238E27FC236}">
                <a16:creationId xmlns:a16="http://schemas.microsoft.com/office/drawing/2014/main" id="{07C19FF0-5A9E-C246-B52E-D9577CE39A3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550BB3C-E54A-D048-9842-95E681E868EC}"/>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13504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6/14/25</a:t>
            </a:fld>
            <a:endParaRPr lang="en-US"/>
          </a:p>
        </p:txBody>
      </p:sp>
      <p:sp>
        <p:nvSpPr>
          <p:cNvPr id="3" name="Title 2"/>
          <p:cNvSpPr>
            <a:spLocks noGrp="1"/>
          </p:cNvSpPr>
          <p:nvPr>
            <p:ph type="title"/>
          </p:nvPr>
        </p:nvSpPr>
        <p:spPr/>
        <p:txBody>
          <a:bodyPr/>
          <a:lstStyle/>
          <a:p>
            <a:r>
              <a:rPr lang="en-US" dirty="0"/>
              <a:t>Let’s practice!</a:t>
            </a:r>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p:txBody>
          <a:bodyPr/>
          <a:lstStyle/>
          <a:p>
            <a:fld id="{37290FF7-652B-4475-AEAB-8B1A5D23AE09}" type="slidenum">
              <a:rPr lang="en-US" smtClean="0"/>
              <a:pPr/>
              <a:t>40</a:t>
            </a:fld>
            <a:endParaRPr lang="en-US" dirty="0"/>
          </a:p>
        </p:txBody>
      </p:sp>
      <p:sp>
        <p:nvSpPr>
          <p:cNvPr id="6" name="Title 1">
            <a:extLst>
              <a:ext uri="{FF2B5EF4-FFF2-40B4-BE49-F238E27FC236}">
                <a16:creationId xmlns:a16="http://schemas.microsoft.com/office/drawing/2014/main" id="{E8480011-97CA-4140-B847-37A78687DD1B}"/>
              </a:ext>
            </a:extLst>
          </p:cNvPr>
          <p:cNvSpPr txBox="1">
            <a:spLocks/>
          </p:cNvSpPr>
          <p:nvPr/>
        </p:nvSpPr>
        <p:spPr>
          <a:xfrm>
            <a:off x="628650" y="1725003"/>
            <a:ext cx="8026619" cy="1901066"/>
          </a:xfrm>
          <a:prstGeom prst="rect">
            <a:avLst/>
          </a:prstGeom>
        </p:spPr>
        <p:txBody>
          <a:bodyP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err="1"/>
              <a:t>D_SimpleWordCloud.R</a:t>
            </a:r>
            <a:endParaRPr lang="en-US" dirty="0"/>
          </a:p>
        </p:txBody>
      </p:sp>
      <p:cxnSp>
        <p:nvCxnSpPr>
          <p:cNvPr id="7" name="Straight Connector 6">
            <a:extLst>
              <a:ext uri="{FF2B5EF4-FFF2-40B4-BE49-F238E27FC236}">
                <a16:creationId xmlns:a16="http://schemas.microsoft.com/office/drawing/2014/main" id="{B2AE2AB6-D339-4749-BB78-CA72959CABAB}"/>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95B00FC-DDE3-C44B-B849-21D38B553FE5}"/>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57737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6/14/25</a:t>
            </a:fld>
            <a:endParaRPr lang="en-US"/>
          </a:p>
        </p:txBody>
      </p:sp>
      <p:sp>
        <p:nvSpPr>
          <p:cNvPr id="3" name="Title 2"/>
          <p:cNvSpPr>
            <a:spLocks noGrp="1"/>
          </p:cNvSpPr>
          <p:nvPr>
            <p:ph type="title"/>
          </p:nvPr>
        </p:nvSpPr>
        <p:spPr/>
        <p:txBody>
          <a:bodyPr/>
          <a:lstStyle/>
          <a:p>
            <a:r>
              <a:rPr lang="en-US" dirty="0" err="1"/>
              <a:t>D_SimpleWordCloud.R</a:t>
            </a:r>
            <a:endParaRPr lang="en-US" dirty="0"/>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p:txBody>
          <a:bodyPr/>
          <a:lstStyle/>
          <a:p>
            <a:fld id="{37290FF7-652B-4475-AEAB-8B1A5D23AE09}" type="slidenum">
              <a:rPr lang="en-US" smtClean="0"/>
              <a:pPr/>
              <a:t>41</a:t>
            </a:fld>
            <a:endParaRPr lang="en-US" dirty="0"/>
          </a:p>
        </p:txBody>
      </p:sp>
      <p:pic>
        <p:nvPicPr>
          <p:cNvPr id="6" name="Picture 5"/>
          <p:cNvPicPr>
            <a:picLocks noChangeAspect="1"/>
          </p:cNvPicPr>
          <p:nvPr/>
        </p:nvPicPr>
        <p:blipFill rotWithShape="1">
          <a:blip r:embed="rId2"/>
          <a:srcRect l="24178" t="7772" r="25822" b="8662"/>
          <a:stretch/>
        </p:blipFill>
        <p:spPr>
          <a:xfrm>
            <a:off x="300251" y="1428430"/>
            <a:ext cx="4121624" cy="4047803"/>
          </a:xfrm>
          <a:prstGeom prst="rect">
            <a:avLst/>
          </a:prstGeom>
        </p:spPr>
      </p:pic>
      <p:sp>
        <p:nvSpPr>
          <p:cNvPr id="7" name="TextBox 6"/>
          <p:cNvSpPr txBox="1"/>
          <p:nvPr/>
        </p:nvSpPr>
        <p:spPr>
          <a:xfrm>
            <a:off x="4626592" y="1857580"/>
            <a:ext cx="4517408" cy="2800767"/>
          </a:xfrm>
          <a:prstGeom prst="rect">
            <a:avLst/>
          </a:prstGeom>
          <a:noFill/>
        </p:spPr>
        <p:txBody>
          <a:bodyPr wrap="square" rtlCol="0">
            <a:spAutoFit/>
          </a:bodyPr>
          <a:lstStyle/>
          <a:p>
            <a:pPr marL="109538" indent="-109538" defTabSz="457200">
              <a:buFont typeface="Arial"/>
              <a:buChar char="•"/>
            </a:pPr>
            <a:r>
              <a:rPr lang="en-US" sz="16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Bigram Tokenization has captured “</a:t>
            </a:r>
            <a:r>
              <a:rPr lang="en-US" sz="1600" kern="1200" dirty="0" err="1">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marvin</a:t>
            </a:r>
            <a:r>
              <a:rPr lang="en-US" sz="16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1600" kern="1200" dirty="0" err="1">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gaye</a:t>
            </a:r>
            <a:r>
              <a:rPr lang="en-US" sz="16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a:t>
            </a:r>
          </a:p>
          <a:p>
            <a:pPr marL="109538" indent="-109538" defTabSz="457200">
              <a:buFont typeface="Arial"/>
              <a:buChar char="•"/>
            </a:pPr>
            <a:endParaRPr lang="en-US" sz="16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endParaRPr>
          </a:p>
          <a:p>
            <a:pPr marL="109538" indent="-109538" defTabSz="457200">
              <a:buFont typeface="Arial"/>
              <a:buChar char="•"/>
            </a:pPr>
            <a:r>
              <a:rPr lang="en-US" sz="16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A word cloud is a frequency visualization.  The larger the term (or bigram here) the more frequent the term.</a:t>
            </a:r>
          </a:p>
          <a:p>
            <a:pPr marL="109538" indent="-109538" defTabSz="457200">
              <a:buFont typeface="Arial"/>
              <a:buChar char="•"/>
            </a:pPr>
            <a:endParaRPr lang="en-US" sz="16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endParaRPr>
          </a:p>
          <a:p>
            <a:pPr marL="109538" indent="-109538" defTabSz="457200">
              <a:buFont typeface="Arial"/>
              <a:buChar char="•"/>
            </a:pPr>
            <a:r>
              <a:rPr lang="en-US" sz="16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You may get warnings if certain tokens are to large to be plotted in the graphics device.</a:t>
            </a:r>
          </a:p>
          <a:p>
            <a:pPr marL="109538" indent="-109538" defTabSz="457200">
              <a:buFont typeface="Arial"/>
              <a:buChar char="•"/>
            </a:pPr>
            <a:endParaRPr lang="en-US" sz="16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endParaRPr>
          </a:p>
          <a:p>
            <a:pPr marL="109538" indent="-109538" defTabSz="457200">
              <a:buFont typeface="Arial"/>
              <a:buChar char="•"/>
            </a:pPr>
            <a:r>
              <a:rPr lang="en-US" sz="16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Be careful with your preprocessing steps!</a:t>
            </a:r>
          </a:p>
        </p:txBody>
      </p:sp>
      <p:cxnSp>
        <p:nvCxnSpPr>
          <p:cNvPr id="8" name="Straight Connector 7"/>
          <p:cNvCxnSpPr/>
          <p:nvPr/>
        </p:nvCxnSpPr>
        <p:spPr>
          <a:xfrm flipV="1">
            <a:off x="4443663" y="1346307"/>
            <a:ext cx="0" cy="4507832"/>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189F7E83-934D-C449-BAAD-ECBEA317C616}"/>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9213516-DED1-0C4F-8AB5-AEF020DB9BF4}"/>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42908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6/14/25</a:t>
            </a:fld>
            <a:endParaRPr lang="en-US"/>
          </a:p>
        </p:txBody>
      </p:sp>
      <p:sp>
        <p:nvSpPr>
          <p:cNvPr id="3" name="Title 2"/>
          <p:cNvSpPr>
            <a:spLocks noGrp="1"/>
          </p:cNvSpPr>
          <p:nvPr>
            <p:ph type="title"/>
          </p:nvPr>
        </p:nvSpPr>
        <p:spPr/>
        <p:txBody>
          <a:bodyPr/>
          <a:lstStyle/>
          <a:p>
            <a:r>
              <a:rPr lang="en-US" dirty="0" err="1"/>
              <a:t>D_SimpleWordCloud.R</a:t>
            </a:r>
            <a:endParaRPr lang="en-US" dirty="0"/>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p:txBody>
          <a:bodyPr/>
          <a:lstStyle/>
          <a:p>
            <a:fld id="{37290FF7-652B-4475-AEAB-8B1A5D23AE09}" type="slidenum">
              <a:rPr lang="en-US" smtClean="0"/>
              <a:pPr/>
              <a:t>42</a:t>
            </a:fld>
            <a:endParaRPr lang="en-US" dirty="0"/>
          </a:p>
        </p:txBody>
      </p:sp>
      <p:pic>
        <p:nvPicPr>
          <p:cNvPr id="6" name="Picture 5"/>
          <p:cNvPicPr>
            <a:picLocks noChangeAspect="1"/>
          </p:cNvPicPr>
          <p:nvPr/>
        </p:nvPicPr>
        <p:blipFill rotWithShape="1">
          <a:blip r:embed="rId2"/>
          <a:srcRect l="24178" t="7772" r="25822" b="8662"/>
          <a:stretch/>
        </p:blipFill>
        <p:spPr>
          <a:xfrm>
            <a:off x="300251" y="1846754"/>
            <a:ext cx="4121624" cy="4047803"/>
          </a:xfrm>
          <a:prstGeom prst="rect">
            <a:avLst/>
          </a:prstGeom>
        </p:spPr>
      </p:pic>
      <p:sp>
        <p:nvSpPr>
          <p:cNvPr id="7" name="Rectangle 6"/>
          <p:cNvSpPr/>
          <p:nvPr/>
        </p:nvSpPr>
        <p:spPr>
          <a:xfrm>
            <a:off x="216397" y="1124908"/>
            <a:ext cx="8510842" cy="646331"/>
          </a:xfrm>
          <a:prstGeom prst="rect">
            <a:avLst/>
          </a:prstGeom>
          <a:solidFill>
            <a:schemeClr val="bg1">
              <a:lumMod val="85000"/>
            </a:schemeClr>
          </a:solidFill>
        </p:spPr>
        <p:txBody>
          <a:bodyPr wrap="square">
            <a:spAutoFit/>
          </a:bodyPr>
          <a:lstStyle/>
          <a:p>
            <a:pPr defTabSz="457200"/>
            <a:r>
              <a:rPr lang="en-US"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In </a:t>
            </a:r>
            <a:r>
              <a:rPr lang="en-US" kern="1200" dirty="0" err="1">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qdaap</a:t>
            </a:r>
            <a:r>
              <a:rPr lang="en-US"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 the function </a:t>
            </a:r>
            <a:r>
              <a:rPr lang="en-US" kern="1200" dirty="0" err="1">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replace_symbol</a:t>
            </a:r>
            <a:r>
              <a:rPr lang="en-US"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 changes numeric with the generic string “number” so be careful with your preprocessing steps!</a:t>
            </a:r>
          </a:p>
        </p:txBody>
      </p:sp>
      <p:sp>
        <p:nvSpPr>
          <p:cNvPr id="8" name="Oval 7"/>
          <p:cNvSpPr/>
          <p:nvPr/>
        </p:nvSpPr>
        <p:spPr>
          <a:xfrm>
            <a:off x="2393684" y="1087717"/>
            <a:ext cx="1937380" cy="437258"/>
          </a:xfrm>
          <a:prstGeom prst="ellipse">
            <a:avLst/>
          </a:prstGeom>
          <a:noFill/>
          <a:ln w="28575" cmpd="sng">
            <a:solidFill>
              <a:srgbClr val="BA2D27"/>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pic>
        <p:nvPicPr>
          <p:cNvPr id="9" name="Picture 8"/>
          <p:cNvPicPr>
            <a:picLocks noChangeAspect="1"/>
          </p:cNvPicPr>
          <p:nvPr/>
        </p:nvPicPr>
        <p:blipFill rotWithShape="1">
          <a:blip r:embed="rId3"/>
          <a:srcRect l="26119" t="11075" r="27165" b="9931"/>
          <a:stretch/>
        </p:blipFill>
        <p:spPr>
          <a:xfrm>
            <a:off x="4812612" y="1914992"/>
            <a:ext cx="3914627" cy="3889613"/>
          </a:xfrm>
          <a:prstGeom prst="rect">
            <a:avLst/>
          </a:prstGeom>
        </p:spPr>
      </p:pic>
      <p:cxnSp>
        <p:nvCxnSpPr>
          <p:cNvPr id="10" name="Straight Connector 9"/>
          <p:cNvCxnSpPr/>
          <p:nvPr/>
        </p:nvCxnSpPr>
        <p:spPr>
          <a:xfrm flipV="1">
            <a:off x="4443663" y="1796717"/>
            <a:ext cx="0" cy="4507832"/>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1468173" y="3384198"/>
            <a:ext cx="2142535" cy="358963"/>
          </a:xfrm>
          <a:prstGeom prst="ellipse">
            <a:avLst/>
          </a:prstGeom>
          <a:noFill/>
          <a:ln w="28575" cmpd="sng">
            <a:solidFill>
              <a:srgbClr val="BA2D27"/>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cxnSp>
        <p:nvCxnSpPr>
          <p:cNvPr id="12" name="Straight Connector 11">
            <a:extLst>
              <a:ext uri="{FF2B5EF4-FFF2-40B4-BE49-F238E27FC236}">
                <a16:creationId xmlns:a16="http://schemas.microsoft.com/office/drawing/2014/main" id="{5A505D25-DE9E-E445-92FA-A1A5BAB82D0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81F9A8C-567F-2344-B858-457D13016FD8}"/>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1872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6/14/25</a:t>
            </a:fld>
            <a:endParaRPr lang="en-US"/>
          </a:p>
        </p:txBody>
      </p:sp>
      <p:sp>
        <p:nvSpPr>
          <p:cNvPr id="3" name="Title 2"/>
          <p:cNvSpPr>
            <a:spLocks noGrp="1"/>
          </p:cNvSpPr>
          <p:nvPr>
            <p:ph type="title"/>
          </p:nvPr>
        </p:nvSpPr>
        <p:spPr/>
        <p:txBody>
          <a:bodyPr/>
          <a:lstStyle/>
          <a:p>
            <a:r>
              <a:rPr lang="en-US" dirty="0"/>
              <a:t>Another WC package</a:t>
            </a:r>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p:txBody>
          <a:bodyPr/>
          <a:lstStyle/>
          <a:p>
            <a:fld id="{37290FF7-652B-4475-AEAB-8B1A5D23AE09}" type="slidenum">
              <a:rPr lang="en-US" smtClean="0"/>
              <a:pPr/>
              <a:t>43</a:t>
            </a:fld>
            <a:endParaRPr lang="en-US" dirty="0"/>
          </a:p>
        </p:txBody>
      </p:sp>
      <p:sp>
        <p:nvSpPr>
          <p:cNvPr id="7" name="Title 1">
            <a:extLst>
              <a:ext uri="{FF2B5EF4-FFF2-40B4-BE49-F238E27FC236}">
                <a16:creationId xmlns:a16="http://schemas.microsoft.com/office/drawing/2014/main" id="{E8480011-97CA-4140-B847-37A78687DD1B}"/>
              </a:ext>
            </a:extLst>
          </p:cNvPr>
          <p:cNvSpPr txBox="1">
            <a:spLocks/>
          </p:cNvSpPr>
          <p:nvPr/>
        </p:nvSpPr>
        <p:spPr>
          <a:xfrm>
            <a:off x="628650" y="1725003"/>
            <a:ext cx="8026619" cy="1901066"/>
          </a:xfrm>
          <a:prstGeom prst="rect">
            <a:avLst/>
          </a:prstGeom>
        </p:spPr>
        <p:txBody>
          <a:bodyP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E_d3_wordcloud.R</a:t>
            </a:r>
          </a:p>
        </p:txBody>
      </p:sp>
      <p:cxnSp>
        <p:nvCxnSpPr>
          <p:cNvPr id="8" name="Straight Connector 7">
            <a:extLst>
              <a:ext uri="{FF2B5EF4-FFF2-40B4-BE49-F238E27FC236}">
                <a16:creationId xmlns:a16="http://schemas.microsoft.com/office/drawing/2014/main" id="{762E3117-89AB-1B4C-9E59-F16A764B1D0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F35AEF6-8072-014C-9F93-2E38378D6BD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06992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WCs are boring with a single corpus.</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44</a:t>
            </a:fld>
            <a:endParaRPr lang="en-US"/>
          </a:p>
        </p:txBody>
      </p:sp>
      <p:grpSp>
        <p:nvGrpSpPr>
          <p:cNvPr id="6" name="Group 5"/>
          <p:cNvGrpSpPr/>
          <p:nvPr/>
        </p:nvGrpSpPr>
        <p:grpSpPr>
          <a:xfrm>
            <a:off x="1286326" y="1290671"/>
            <a:ext cx="2295922" cy="4825781"/>
            <a:chOff x="225365" y="447850"/>
            <a:chExt cx="2295922" cy="4825781"/>
          </a:xfrm>
        </p:grpSpPr>
        <p:pic>
          <p:nvPicPr>
            <p:cNvPr id="7" name="Picture 6"/>
            <p:cNvPicPr>
              <a:picLocks noChangeAspect="1"/>
            </p:cNvPicPr>
            <p:nvPr/>
          </p:nvPicPr>
          <p:blipFill rotWithShape="1">
            <a:blip r:embed="rId2"/>
            <a:srcRect l="4491" t="2469" r="5086" b="4019"/>
            <a:stretch/>
          </p:blipFill>
          <p:spPr>
            <a:xfrm>
              <a:off x="660400" y="3885361"/>
              <a:ext cx="1402665" cy="1388270"/>
            </a:xfrm>
            <a:prstGeom prst="rect">
              <a:avLst/>
            </a:prstGeom>
            <a:ln>
              <a:solidFill>
                <a:schemeClr val="tx1"/>
              </a:solidFill>
            </a:ln>
          </p:spPr>
        </p:pic>
        <p:sp>
          <p:nvSpPr>
            <p:cNvPr id="8" name="Oval 7"/>
            <p:cNvSpPr/>
            <p:nvPr/>
          </p:nvSpPr>
          <p:spPr>
            <a:xfrm>
              <a:off x="225365" y="851615"/>
              <a:ext cx="2295922" cy="2295922"/>
            </a:xfrm>
            <a:prstGeom prst="ellipse">
              <a:avLst/>
            </a:prstGeom>
            <a:solidFill>
              <a:srgbClr val="2776B2">
                <a:alpha val="53000"/>
              </a:srgbClr>
            </a:solidFill>
            <a:ln>
              <a:solidFill>
                <a:srgbClr val="1C283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r>
                <a:rPr lang="en-US" sz="1800" kern="1200" dirty="0" err="1">
                  <a:solidFill>
                    <a:prstClr val="white"/>
                  </a:solidFill>
                  <a:latin typeface="Arial Unicode MS" panose="020B0604020202020204" pitchFamily="34" charset="-128"/>
                  <a:cs typeface="Arial Unicode MS" panose="020B0604020202020204" pitchFamily="34" charset="-128"/>
                </a:rPr>
                <a:t>wordcloud</a:t>
              </a:r>
              <a:r>
                <a:rPr lang="en-US" sz="1800" kern="1200" dirty="0">
                  <a:solidFill>
                    <a:prstClr val="white"/>
                  </a:solidFill>
                  <a:latin typeface="Arial Unicode MS" panose="020B0604020202020204" pitchFamily="34" charset="-128"/>
                  <a:cs typeface="Arial Unicode MS" panose="020B0604020202020204" pitchFamily="34" charset="-128"/>
                </a:rPr>
                <a:t>( )</a:t>
              </a:r>
            </a:p>
          </p:txBody>
        </p:sp>
        <p:sp>
          <p:nvSpPr>
            <p:cNvPr id="9" name="TextBox 8"/>
            <p:cNvSpPr txBox="1"/>
            <p:nvPr/>
          </p:nvSpPr>
          <p:spPr>
            <a:xfrm>
              <a:off x="560458" y="447850"/>
              <a:ext cx="1625737" cy="369332"/>
            </a:xfrm>
            <a:prstGeom prst="rect">
              <a:avLst/>
            </a:prstGeom>
            <a:noFill/>
          </p:spPr>
          <p:txBody>
            <a:bodyPr wrap="none" rtlCol="0">
              <a:spAutoFit/>
            </a:bodyPr>
            <a:lstStyle/>
            <a:p>
              <a:pPr defTabSz="457200"/>
              <a:r>
                <a:rPr lang="en-US" sz="1800" kern="1200" dirty="0">
                  <a:solidFill>
                    <a:srgbClr val="F09511"/>
                  </a:solidFill>
                  <a:latin typeface="Arial Unicode MS" panose="020B0604020202020204" pitchFamily="34" charset="-128"/>
                  <a:ea typeface="Arial Unicode MS" panose="020B0604020202020204" pitchFamily="34" charset="-128"/>
                  <a:cs typeface="Arial Unicode MS" panose="020B0604020202020204" pitchFamily="34" charset="-128"/>
                </a:rPr>
                <a:t>Single Corpus</a:t>
              </a:r>
            </a:p>
          </p:txBody>
        </p:sp>
        <p:cxnSp>
          <p:nvCxnSpPr>
            <p:cNvPr id="10" name="Straight Arrow Connector 9"/>
            <p:cNvCxnSpPr/>
            <p:nvPr/>
          </p:nvCxnSpPr>
          <p:spPr>
            <a:xfrm>
              <a:off x="1365833" y="2194560"/>
              <a:ext cx="0" cy="1650078"/>
            </a:xfrm>
            <a:prstGeom prst="straightConnector1">
              <a:avLst/>
            </a:prstGeom>
            <a:ln>
              <a:solidFill>
                <a:schemeClr val="accent2"/>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1026" name="Picture 2" descr="Image result for word cloud me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5713" y="1504809"/>
            <a:ext cx="3006896" cy="2255173"/>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Straight Connector 11">
            <a:extLst>
              <a:ext uri="{FF2B5EF4-FFF2-40B4-BE49-F238E27FC236}">
                <a16:creationId xmlns:a16="http://schemas.microsoft.com/office/drawing/2014/main" id="{1D3651B1-7632-5D4E-9137-3C66FA63FE32}"/>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3EA89D9-002F-7E44-AE0D-EF48E3205015}"/>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2448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With 2+ Corpora, WCs are more insightful</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45</a:t>
            </a:fld>
            <a:endParaRPr lang="en-US"/>
          </a:p>
        </p:txBody>
      </p:sp>
      <p:grpSp>
        <p:nvGrpSpPr>
          <p:cNvPr id="6" name="Group 5"/>
          <p:cNvGrpSpPr/>
          <p:nvPr/>
        </p:nvGrpSpPr>
        <p:grpSpPr>
          <a:xfrm>
            <a:off x="1980137" y="1089254"/>
            <a:ext cx="4839173" cy="4894072"/>
            <a:chOff x="4063632" y="447850"/>
            <a:chExt cx="4839173" cy="4894072"/>
          </a:xfrm>
        </p:grpSpPr>
        <p:sp>
          <p:nvSpPr>
            <p:cNvPr id="7" name="Oval 6"/>
            <p:cNvSpPr/>
            <p:nvPr/>
          </p:nvSpPr>
          <p:spPr>
            <a:xfrm>
              <a:off x="4063632" y="1590511"/>
              <a:ext cx="2294850" cy="2294850"/>
            </a:xfrm>
            <a:prstGeom prst="ellipse">
              <a:avLst/>
            </a:prstGeom>
            <a:solidFill>
              <a:srgbClr val="2776B2">
                <a:alpha val="53000"/>
              </a:srgbClr>
            </a:solidFill>
            <a:ln>
              <a:solidFill>
                <a:srgbClr val="1C283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sp>
          <p:nvSpPr>
            <p:cNvPr id="8" name="Oval 7"/>
            <p:cNvSpPr/>
            <p:nvPr/>
          </p:nvSpPr>
          <p:spPr>
            <a:xfrm>
              <a:off x="5314265" y="1561976"/>
              <a:ext cx="2294850" cy="2294850"/>
            </a:xfrm>
            <a:prstGeom prst="ellipse">
              <a:avLst/>
            </a:prstGeom>
            <a:solidFill>
              <a:srgbClr val="2776B2">
                <a:alpha val="53000"/>
              </a:srgbClr>
            </a:solidFill>
            <a:ln>
              <a:solidFill>
                <a:srgbClr val="1C283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sp>
          <p:nvSpPr>
            <p:cNvPr id="9" name="Oval 8"/>
            <p:cNvSpPr/>
            <p:nvPr/>
          </p:nvSpPr>
          <p:spPr>
            <a:xfrm>
              <a:off x="4688515" y="801251"/>
              <a:ext cx="2294850" cy="2294850"/>
            </a:xfrm>
            <a:prstGeom prst="ellipse">
              <a:avLst/>
            </a:prstGeom>
            <a:solidFill>
              <a:srgbClr val="2776B2">
                <a:alpha val="53000"/>
              </a:srgbClr>
            </a:solidFill>
            <a:ln>
              <a:solidFill>
                <a:srgbClr val="1C283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sp>
          <p:nvSpPr>
            <p:cNvPr id="10" name="TextBox 9"/>
            <p:cNvSpPr txBox="1"/>
            <p:nvPr/>
          </p:nvSpPr>
          <p:spPr>
            <a:xfrm>
              <a:off x="4823430" y="447850"/>
              <a:ext cx="1942431" cy="369332"/>
            </a:xfrm>
            <a:prstGeom prst="rect">
              <a:avLst/>
            </a:prstGeom>
            <a:noFill/>
          </p:spPr>
          <p:txBody>
            <a:bodyPr wrap="none" rtlCol="0">
              <a:spAutoFit/>
            </a:bodyPr>
            <a:lstStyle/>
            <a:p>
              <a:pPr defTabSz="457200"/>
              <a:r>
                <a:rPr lang="en-US" sz="1800" kern="1200" dirty="0">
                  <a:solidFill>
                    <a:srgbClr val="F09511"/>
                  </a:solidFill>
                  <a:latin typeface="Arial Unicode MS" panose="020B0604020202020204" pitchFamily="34" charset="-128"/>
                  <a:ea typeface="Arial Unicode MS" panose="020B0604020202020204" pitchFamily="34" charset="-128"/>
                  <a:cs typeface="Arial Unicode MS" panose="020B0604020202020204" pitchFamily="34" charset="-128"/>
                </a:rPr>
                <a:t>Multiple Corpora</a:t>
              </a:r>
            </a:p>
          </p:txBody>
        </p:sp>
        <p:sp>
          <p:nvSpPr>
            <p:cNvPr id="11" name="TextBox 10"/>
            <p:cNvSpPr txBox="1"/>
            <p:nvPr/>
          </p:nvSpPr>
          <p:spPr>
            <a:xfrm>
              <a:off x="5089803" y="1189008"/>
              <a:ext cx="1415857" cy="261610"/>
            </a:xfrm>
            <a:prstGeom prst="rect">
              <a:avLst/>
            </a:prstGeom>
            <a:noFill/>
          </p:spPr>
          <p:txBody>
            <a:bodyPr wrap="none" rtlCol="0">
              <a:spAutoFit/>
            </a:bodyPr>
            <a:lstStyle/>
            <a:p>
              <a:pPr defTabSz="457200"/>
              <a:r>
                <a:rPr lang="en-US" sz="1100" kern="1200" dirty="0" err="1">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comparison.cloud</a:t>
              </a:r>
              <a:r>
                <a:rPr lang="en-US" sz="11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 )</a:t>
              </a:r>
            </a:p>
          </p:txBody>
        </p:sp>
        <p:sp>
          <p:nvSpPr>
            <p:cNvPr id="12" name="TextBox 11"/>
            <p:cNvSpPr txBox="1"/>
            <p:nvPr/>
          </p:nvSpPr>
          <p:spPr>
            <a:xfrm>
              <a:off x="6173836" y="3057372"/>
              <a:ext cx="1415857" cy="261610"/>
            </a:xfrm>
            <a:prstGeom prst="rect">
              <a:avLst/>
            </a:prstGeom>
            <a:noFill/>
          </p:spPr>
          <p:txBody>
            <a:bodyPr wrap="none" rtlCol="0">
              <a:spAutoFit/>
            </a:bodyPr>
            <a:lstStyle/>
            <a:p>
              <a:pPr defTabSz="457200"/>
              <a:r>
                <a:rPr lang="en-US" sz="1100" kern="1200" dirty="0" err="1">
                  <a:latin typeface="Arial Unicode MS" panose="020B0604020202020204" pitchFamily="34" charset="-128"/>
                  <a:ea typeface="Arial Unicode MS" panose="020B0604020202020204" pitchFamily="34" charset="-128"/>
                  <a:cs typeface="Arial Unicode MS" panose="020B0604020202020204" pitchFamily="34" charset="-128"/>
                </a:rPr>
                <a:t>comparison.cloud</a:t>
              </a:r>
              <a:r>
                <a:rPr lang="en-US" sz="1100" kern="1200" dirty="0">
                  <a:latin typeface="Arial Unicode MS" panose="020B0604020202020204" pitchFamily="34" charset="-128"/>
                  <a:ea typeface="Arial Unicode MS" panose="020B0604020202020204" pitchFamily="34" charset="-128"/>
                  <a:cs typeface="Arial Unicode MS" panose="020B0604020202020204" pitchFamily="34" charset="-128"/>
                </a:rPr>
                <a:t>( )</a:t>
              </a:r>
            </a:p>
          </p:txBody>
        </p:sp>
        <p:pic>
          <p:nvPicPr>
            <p:cNvPr id="13" name="Picture 12"/>
            <p:cNvPicPr>
              <a:picLocks noChangeAspect="1"/>
            </p:cNvPicPr>
            <p:nvPr/>
          </p:nvPicPr>
          <p:blipFill rotWithShape="1">
            <a:blip r:embed="rId2"/>
            <a:srcRect l="19795" t="15431" r="18889" b="16741"/>
            <a:stretch/>
          </p:blipFill>
          <p:spPr>
            <a:xfrm>
              <a:off x="5161865" y="3957072"/>
              <a:ext cx="1308096" cy="1384850"/>
            </a:xfrm>
            <a:prstGeom prst="rect">
              <a:avLst/>
            </a:prstGeom>
            <a:ln>
              <a:solidFill>
                <a:schemeClr val="tx1"/>
              </a:solidFill>
            </a:ln>
          </p:spPr>
        </p:pic>
        <p:pic>
          <p:nvPicPr>
            <p:cNvPr id="14" name="Picture 13"/>
            <p:cNvPicPr>
              <a:picLocks noChangeAspect="1"/>
            </p:cNvPicPr>
            <p:nvPr/>
          </p:nvPicPr>
          <p:blipFill>
            <a:blip r:embed="rId3"/>
            <a:stretch>
              <a:fillRect/>
            </a:stretch>
          </p:blipFill>
          <p:spPr>
            <a:xfrm>
              <a:off x="7273027" y="3965029"/>
              <a:ext cx="1629778" cy="1359060"/>
            </a:xfrm>
            <a:prstGeom prst="rect">
              <a:avLst/>
            </a:prstGeom>
            <a:ln>
              <a:solidFill>
                <a:schemeClr val="tx1"/>
              </a:solidFill>
            </a:ln>
          </p:spPr>
        </p:pic>
        <p:sp>
          <p:nvSpPr>
            <p:cNvPr id="15" name="TextBox 14"/>
            <p:cNvSpPr txBox="1"/>
            <p:nvPr/>
          </p:nvSpPr>
          <p:spPr>
            <a:xfrm>
              <a:off x="4094112" y="3057372"/>
              <a:ext cx="1415857" cy="261610"/>
            </a:xfrm>
            <a:prstGeom prst="rect">
              <a:avLst/>
            </a:prstGeom>
            <a:noFill/>
          </p:spPr>
          <p:txBody>
            <a:bodyPr wrap="none" rtlCol="0">
              <a:spAutoFit/>
            </a:bodyPr>
            <a:lstStyle/>
            <a:p>
              <a:pPr defTabSz="457200"/>
              <a:r>
                <a:rPr lang="en-US" sz="1100" kern="1200" dirty="0" err="1">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comparison.cloud</a:t>
              </a:r>
              <a:r>
                <a:rPr lang="en-US" sz="1100" kern="1200" dirty="0">
                  <a:solidFill>
                    <a:prstClr val="black"/>
                  </a:solidFill>
                  <a:latin typeface="Arial Unicode MS" panose="020B0604020202020204" pitchFamily="34" charset="-128"/>
                  <a:ea typeface="Arial Unicode MS" panose="020B0604020202020204" pitchFamily="34" charset="-128"/>
                  <a:cs typeface="Arial Unicode MS" panose="020B0604020202020204" pitchFamily="34" charset="-128"/>
                </a:rPr>
                <a:t>( )</a:t>
              </a:r>
            </a:p>
          </p:txBody>
        </p:sp>
        <p:cxnSp>
          <p:nvCxnSpPr>
            <p:cNvPr id="16" name="Elbow Connector 15"/>
            <p:cNvCxnSpPr>
              <a:stCxn id="12" idx="3"/>
              <a:endCxn id="14" idx="0"/>
            </p:cNvCxnSpPr>
            <p:nvPr/>
          </p:nvCxnSpPr>
          <p:spPr>
            <a:xfrm>
              <a:off x="7589693" y="3188177"/>
              <a:ext cx="498223" cy="776852"/>
            </a:xfrm>
            <a:prstGeom prst="bentConnector2">
              <a:avLst/>
            </a:prstGeom>
            <a:ln>
              <a:solidFill>
                <a:schemeClr val="accent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Elbow Connector 16"/>
            <p:cNvCxnSpPr>
              <a:stCxn id="11" idx="3"/>
              <a:endCxn id="14" idx="0"/>
            </p:cNvCxnSpPr>
            <p:nvPr/>
          </p:nvCxnSpPr>
          <p:spPr>
            <a:xfrm>
              <a:off x="6505660" y="1319813"/>
              <a:ext cx="1582256" cy="2645216"/>
            </a:xfrm>
            <a:prstGeom prst="bentConnector2">
              <a:avLst/>
            </a:prstGeom>
            <a:ln>
              <a:solidFill>
                <a:schemeClr val="accent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a:endCxn id="13" idx="0"/>
            </p:cNvCxnSpPr>
            <p:nvPr/>
          </p:nvCxnSpPr>
          <p:spPr>
            <a:xfrm>
              <a:off x="5815913" y="2905760"/>
              <a:ext cx="0" cy="1051312"/>
            </a:xfrm>
            <a:prstGeom prst="straightConnector1">
              <a:avLst/>
            </a:prstGeom>
            <a:ln>
              <a:solidFill>
                <a:schemeClr val="accent2"/>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rot="16200000">
              <a:off x="5128545" y="2242846"/>
              <a:ext cx="1358688" cy="246221"/>
            </a:xfrm>
            <a:prstGeom prst="rect">
              <a:avLst/>
            </a:prstGeom>
            <a:noFill/>
          </p:spPr>
          <p:txBody>
            <a:bodyPr wrap="none" rtlCol="0">
              <a:spAutoFit/>
            </a:bodyPr>
            <a:lstStyle/>
            <a:p>
              <a:pPr defTabSz="457200"/>
              <a:r>
                <a:rPr lang="en-US" sz="1000" kern="1200" dirty="0" err="1">
                  <a:latin typeface="Arial Unicode MS" panose="020B0604020202020204" pitchFamily="34" charset="-128"/>
                  <a:ea typeface="Arial Unicode MS" panose="020B0604020202020204" pitchFamily="34" charset="-128"/>
                  <a:cs typeface="Arial Unicode MS" panose="020B0604020202020204" pitchFamily="34" charset="-128"/>
                </a:rPr>
                <a:t>commonality.cloud</a:t>
              </a:r>
              <a:r>
                <a:rPr lang="en-US" sz="1000" kern="1200" dirty="0">
                  <a:latin typeface="Arial Unicode MS" panose="020B0604020202020204" pitchFamily="34" charset="-128"/>
                  <a:ea typeface="Arial Unicode MS" panose="020B0604020202020204" pitchFamily="34" charset="-128"/>
                  <a:cs typeface="Arial Unicode MS" panose="020B0604020202020204" pitchFamily="34" charset="-128"/>
                </a:rPr>
                <a:t>( )</a:t>
              </a:r>
            </a:p>
          </p:txBody>
        </p:sp>
      </p:grpSp>
      <p:cxnSp>
        <p:nvCxnSpPr>
          <p:cNvPr id="20" name="Straight Connector 19">
            <a:extLst>
              <a:ext uri="{FF2B5EF4-FFF2-40B4-BE49-F238E27FC236}">
                <a16:creationId xmlns:a16="http://schemas.microsoft.com/office/drawing/2014/main" id="{BA8C95DC-C064-8641-8C5E-E4C24892415D}"/>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1AA8A86-25D4-C449-9941-39DFA6F7D5FB}"/>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23244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Dealing with many text files is tricky.</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46</a:t>
            </a:fld>
            <a:endParaRPr lang="en-US"/>
          </a:p>
        </p:txBody>
      </p:sp>
      <p:sp>
        <p:nvSpPr>
          <p:cNvPr id="6" name="Rectangle 5">
            <a:extLst>
              <a:ext uri="{FF2B5EF4-FFF2-40B4-BE49-F238E27FC236}">
                <a16:creationId xmlns:a16="http://schemas.microsoft.com/office/drawing/2014/main" id="{C246B7D1-453D-487B-B491-889C15C460F6}"/>
              </a:ext>
            </a:extLst>
          </p:cNvPr>
          <p:cNvSpPr/>
          <p:nvPr/>
        </p:nvSpPr>
        <p:spPr>
          <a:xfrm>
            <a:off x="141891" y="1599398"/>
            <a:ext cx="8860219" cy="2628045"/>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7" name="Rectangle 6">
            <a:extLst>
              <a:ext uri="{FF2B5EF4-FFF2-40B4-BE49-F238E27FC236}">
                <a16:creationId xmlns:a16="http://schemas.microsoft.com/office/drawing/2014/main" id="{2C95F845-8979-407C-9F4E-6FBCB9476B2D}"/>
              </a:ext>
            </a:extLst>
          </p:cNvPr>
          <p:cNvSpPr/>
          <p:nvPr/>
        </p:nvSpPr>
        <p:spPr>
          <a:xfrm>
            <a:off x="141890" y="1245467"/>
            <a:ext cx="8860220" cy="331076"/>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There are many options including custom functions </a:t>
            </a:r>
            <a:r>
              <a:rPr lang="en-US" sz="1200" b="1" dirty="0" err="1">
                <a:solidFill>
                  <a:schemeClr val="bg1"/>
                </a:solidFill>
              </a:rPr>
              <a:t>lapply</a:t>
            </a:r>
            <a:r>
              <a:rPr lang="en-US" sz="1200" b="1" dirty="0">
                <a:solidFill>
                  <a:schemeClr val="bg1"/>
                </a:solidFill>
              </a:rPr>
              <a:t> and here is a loop so we can learn step by step.</a:t>
            </a:r>
          </a:p>
        </p:txBody>
      </p:sp>
      <p:sp>
        <p:nvSpPr>
          <p:cNvPr id="9" name="Rectangle 8">
            <a:extLst>
              <a:ext uri="{FF2B5EF4-FFF2-40B4-BE49-F238E27FC236}">
                <a16:creationId xmlns:a16="http://schemas.microsoft.com/office/drawing/2014/main" id="{6C96FE2F-7E19-48CB-9942-7E78DB569A67}"/>
              </a:ext>
            </a:extLst>
          </p:cNvPr>
          <p:cNvSpPr/>
          <p:nvPr/>
        </p:nvSpPr>
        <p:spPr>
          <a:xfrm>
            <a:off x="254029" y="1703732"/>
            <a:ext cx="8633011" cy="3046988"/>
          </a:xfrm>
          <a:prstGeom prst="rect">
            <a:avLst/>
          </a:prstGeom>
          <a:solidFill>
            <a:schemeClr val="bg1">
              <a:lumMod val="85000"/>
            </a:schemeClr>
          </a:solidFill>
        </p:spPr>
        <p:txBody>
          <a:bodyPr wrap="square">
            <a:spAutoFit/>
          </a:bodyPr>
          <a:lstStyle/>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chardonnay &lt;-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chardonnay.csv</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coffee     &lt;-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coffee.csv</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a:p>
            <a:pPr defTabSz="457200"/>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txtFiles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c(chardonnay, coffee)</a:t>
            </a:r>
          </a:p>
          <a:p>
            <a:pPr defTabSz="457200"/>
            <a:endPar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Topic names</a:t>
            </a:r>
          </a:p>
          <a:p>
            <a:pPr defTabSz="457200"/>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topicNames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c('</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chardonnay','coffee</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a:p>
            <a:pPr defTabSz="457200"/>
            <a:endPar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Read in the files</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for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i</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in 1:length(</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txtFiles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assign(</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topicNames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i</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read.csv</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txtFiles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i</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cat(paste('read completed:',</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txtFiles</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sz="1600"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i</a:t>
            </a:r>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],'\n'))</a:t>
            </a:r>
          </a:p>
          <a:p>
            <a:pPr defTabSz="457200"/>
            <a:r>
              <a:rPr lang="en-US" sz="1600"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p:txBody>
      </p:sp>
      <p:sp>
        <p:nvSpPr>
          <p:cNvPr id="10" name="TextBox 9">
            <a:extLst>
              <a:ext uri="{FF2B5EF4-FFF2-40B4-BE49-F238E27FC236}">
                <a16:creationId xmlns:a16="http://schemas.microsoft.com/office/drawing/2014/main" id="{A5A3EE36-0573-4214-8E8B-E9BD628BC999}"/>
              </a:ext>
            </a:extLst>
          </p:cNvPr>
          <p:cNvSpPr txBox="1"/>
          <p:nvPr/>
        </p:nvSpPr>
        <p:spPr>
          <a:xfrm>
            <a:off x="157656" y="5876940"/>
            <a:ext cx="8828688" cy="340806"/>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Using a loop each file is an individual object while </a:t>
            </a:r>
            <a:r>
              <a:rPr lang="en-US" sz="1600" dirty="0" err="1">
                <a:solidFill>
                  <a:prstClr val="white"/>
                </a:solidFill>
                <a:latin typeface="+mj-lt"/>
                <a:ea typeface="Arial Unicode MS" panose="020B0604020202020204" pitchFamily="34" charset="-128"/>
                <a:cs typeface="Arial Unicode MS" panose="020B0604020202020204" pitchFamily="34" charset="-128"/>
              </a:rPr>
              <a:t>lapply</a:t>
            </a:r>
            <a:r>
              <a:rPr lang="en-US" sz="1600" dirty="0">
                <a:solidFill>
                  <a:prstClr val="white"/>
                </a:solidFill>
                <a:latin typeface="+mj-lt"/>
                <a:ea typeface="Arial Unicode MS" panose="020B0604020202020204" pitchFamily="34" charset="-128"/>
                <a:cs typeface="Arial Unicode MS" panose="020B0604020202020204" pitchFamily="34" charset="-128"/>
              </a:rPr>
              <a:t> would return a list with two elements.</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cxnSp>
        <p:nvCxnSpPr>
          <p:cNvPr id="11" name="Straight Connector 10">
            <a:extLst>
              <a:ext uri="{FF2B5EF4-FFF2-40B4-BE49-F238E27FC236}">
                <a16:creationId xmlns:a16="http://schemas.microsoft.com/office/drawing/2014/main" id="{2F808727-3CEC-3641-9961-FD7ADEAE8827}"/>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A94917D-5BA6-2946-A840-A8DED6CB19C0}"/>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88862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Dealing with many text files is tricky.</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47</a:t>
            </a:fld>
            <a:endParaRPr lang="en-US"/>
          </a:p>
        </p:txBody>
      </p:sp>
      <p:sp>
        <p:nvSpPr>
          <p:cNvPr id="6" name="Rectangle 5">
            <a:extLst>
              <a:ext uri="{FF2B5EF4-FFF2-40B4-BE49-F238E27FC236}">
                <a16:creationId xmlns:a16="http://schemas.microsoft.com/office/drawing/2014/main" id="{C246B7D1-453D-487B-B491-889C15C460F6}"/>
              </a:ext>
            </a:extLst>
          </p:cNvPr>
          <p:cNvSpPr/>
          <p:nvPr/>
        </p:nvSpPr>
        <p:spPr>
          <a:xfrm>
            <a:off x="141891" y="1599398"/>
            <a:ext cx="8860219" cy="245576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7" name="Rectangle 6">
            <a:extLst>
              <a:ext uri="{FF2B5EF4-FFF2-40B4-BE49-F238E27FC236}">
                <a16:creationId xmlns:a16="http://schemas.microsoft.com/office/drawing/2014/main" id="{2C95F845-8979-407C-9F4E-6FBCB9476B2D}"/>
              </a:ext>
            </a:extLst>
          </p:cNvPr>
          <p:cNvSpPr/>
          <p:nvPr/>
        </p:nvSpPr>
        <p:spPr>
          <a:xfrm>
            <a:off x="141890" y="1245467"/>
            <a:ext cx="8860220" cy="331076"/>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Option 2 – not in our script but is more concise code. </a:t>
            </a:r>
          </a:p>
        </p:txBody>
      </p:sp>
      <p:sp>
        <p:nvSpPr>
          <p:cNvPr id="9" name="Rectangle 8">
            <a:extLst>
              <a:ext uri="{FF2B5EF4-FFF2-40B4-BE49-F238E27FC236}">
                <a16:creationId xmlns:a16="http://schemas.microsoft.com/office/drawing/2014/main" id="{6C96FE2F-7E19-48CB-9942-7E78DB569A67}"/>
              </a:ext>
            </a:extLst>
          </p:cNvPr>
          <p:cNvSpPr/>
          <p:nvPr/>
        </p:nvSpPr>
        <p:spPr>
          <a:xfrm>
            <a:off x="254029" y="1703732"/>
            <a:ext cx="8633011" cy="1477328"/>
          </a:xfrm>
          <a:prstGeom prst="rect">
            <a:avLst/>
          </a:prstGeom>
          <a:solidFill>
            <a:schemeClr val="bg1">
              <a:lumMod val="85000"/>
            </a:schemeClr>
          </a:solidFill>
        </p:spPr>
        <p:txBody>
          <a:bodyPr wrap="square">
            <a:spAutoFit/>
          </a:bodyPr>
          <a:lstStyle/>
          <a:p>
            <a:pPr defTabSz="457200"/>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Read in multiple files as individuals;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list.files</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dir</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a:p>
            <a:pPr defTabSz="457200"/>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txtFiles</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c('chardonnay.csv','coffee.csv','beer.csv') </a:t>
            </a:r>
          </a:p>
          <a:p>
            <a:pPr defTabSz="457200"/>
            <a:endPar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a:p>
            <a:pPr defTabSz="457200"/>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Read them into a single list with individual elements</a:t>
            </a:r>
          </a:p>
          <a:p>
            <a:pPr defTabSz="457200"/>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allDocs</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lapply</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(txtFiles,read.csv)</a:t>
            </a:r>
          </a:p>
        </p:txBody>
      </p:sp>
      <p:sp>
        <p:nvSpPr>
          <p:cNvPr id="10" name="TextBox 9">
            <a:extLst>
              <a:ext uri="{FF2B5EF4-FFF2-40B4-BE49-F238E27FC236}">
                <a16:creationId xmlns:a16="http://schemas.microsoft.com/office/drawing/2014/main" id="{A5A3EE36-0573-4214-8E8B-E9BD628BC999}"/>
              </a:ext>
            </a:extLst>
          </p:cNvPr>
          <p:cNvSpPr txBox="1"/>
          <p:nvPr/>
        </p:nvSpPr>
        <p:spPr>
          <a:xfrm>
            <a:off x="157656" y="3740769"/>
            <a:ext cx="8828688" cy="340806"/>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With </a:t>
            </a:r>
            <a:r>
              <a:rPr lang="en-US" sz="1600" dirty="0" err="1">
                <a:solidFill>
                  <a:prstClr val="white"/>
                </a:solidFill>
                <a:latin typeface="+mj-lt"/>
                <a:ea typeface="Arial Unicode MS" panose="020B0604020202020204" pitchFamily="34" charset="-128"/>
                <a:cs typeface="Arial Unicode MS" panose="020B0604020202020204" pitchFamily="34" charset="-128"/>
              </a:rPr>
              <a:t>lapply</a:t>
            </a:r>
            <a:r>
              <a:rPr lang="en-US" sz="1600" dirty="0">
                <a:solidFill>
                  <a:prstClr val="white"/>
                </a:solidFill>
                <a:latin typeface="+mj-lt"/>
                <a:ea typeface="Arial Unicode MS" panose="020B0604020202020204" pitchFamily="34" charset="-128"/>
                <a:cs typeface="Arial Unicode MS" panose="020B0604020202020204" pitchFamily="34" charset="-128"/>
              </a:rPr>
              <a:t> functions each document is a list element of a single object.</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cxnSp>
        <p:nvCxnSpPr>
          <p:cNvPr id="11" name="Straight Connector 10">
            <a:extLst>
              <a:ext uri="{FF2B5EF4-FFF2-40B4-BE49-F238E27FC236}">
                <a16:creationId xmlns:a16="http://schemas.microsoft.com/office/drawing/2014/main" id="{59AFA0D3-E54F-DB43-8E7F-E3125D9102C4}"/>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154B4A7-532D-7248-BFCA-B0CB2A7E537A}"/>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72066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Manipulating multiple corpora</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48</a:t>
            </a:fld>
            <a:endParaRPr lang="en-US"/>
          </a:p>
        </p:txBody>
      </p:sp>
      <p:pic>
        <p:nvPicPr>
          <p:cNvPr id="6"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40761" y="1682660"/>
            <a:ext cx="946096" cy="94609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306208" y="961242"/>
            <a:ext cx="2615203" cy="646331"/>
          </a:xfrm>
          <a:prstGeom prst="rect">
            <a:avLst/>
          </a:prstGeom>
          <a:noFill/>
        </p:spPr>
        <p:txBody>
          <a:bodyPr wrap="none" rtlCol="0">
            <a:spAutoFit/>
          </a:bodyPr>
          <a:lstStyle/>
          <a:p>
            <a:pPr algn="ctr"/>
            <a:r>
              <a:rPr lang="en-US" b="1" u="sng" dirty="0"/>
              <a:t>Combined/Collapsed </a:t>
            </a:r>
          </a:p>
          <a:p>
            <a:pPr algn="ctr"/>
            <a:r>
              <a:rPr lang="en-US" b="1" u="sng" dirty="0"/>
              <a:t>into a 2 document corpus</a:t>
            </a:r>
          </a:p>
        </p:txBody>
      </p:sp>
      <p:sp>
        <p:nvSpPr>
          <p:cNvPr id="8" name="TextBox 7"/>
          <p:cNvSpPr txBox="1"/>
          <p:nvPr/>
        </p:nvSpPr>
        <p:spPr>
          <a:xfrm>
            <a:off x="288146" y="1245022"/>
            <a:ext cx="2409121" cy="369332"/>
          </a:xfrm>
          <a:prstGeom prst="rect">
            <a:avLst/>
          </a:prstGeom>
          <a:noFill/>
        </p:spPr>
        <p:txBody>
          <a:bodyPr wrap="none" rtlCol="0">
            <a:spAutoFit/>
          </a:bodyPr>
          <a:lstStyle/>
          <a:p>
            <a:r>
              <a:rPr lang="en-US" b="1" u="sng" dirty="0" err="1"/>
              <a:t>CorpusA</a:t>
            </a:r>
            <a:r>
              <a:rPr lang="en-US" b="1" u="sng" dirty="0"/>
              <a:t> – 1000 Tweets</a:t>
            </a:r>
          </a:p>
        </p:txBody>
      </p:sp>
      <p:grpSp>
        <p:nvGrpSpPr>
          <p:cNvPr id="9" name="Group 8"/>
          <p:cNvGrpSpPr/>
          <p:nvPr/>
        </p:nvGrpSpPr>
        <p:grpSpPr>
          <a:xfrm>
            <a:off x="-1" y="1599580"/>
            <a:ext cx="3008243" cy="825575"/>
            <a:chOff x="2393494" y="2948152"/>
            <a:chExt cx="3008243" cy="825575"/>
          </a:xfrm>
        </p:grpSpPr>
        <p:grpSp>
          <p:nvGrpSpPr>
            <p:cNvPr id="10" name="Group 9"/>
            <p:cNvGrpSpPr/>
            <p:nvPr/>
          </p:nvGrpSpPr>
          <p:grpSpPr>
            <a:xfrm>
              <a:off x="2511573" y="3074532"/>
              <a:ext cx="2736003" cy="572814"/>
              <a:chOff x="2538396" y="3039060"/>
              <a:chExt cx="2736003" cy="572814"/>
            </a:xfrm>
          </p:grpSpPr>
          <p:pic>
            <p:nvPicPr>
              <p:cNvPr id="12"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66941"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8396"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01585"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86293"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26617" y="3039060"/>
                <a:ext cx="572814" cy="572814"/>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Rounded Rectangle 10"/>
            <p:cNvSpPr/>
            <p:nvPr/>
          </p:nvSpPr>
          <p:spPr>
            <a:xfrm>
              <a:off x="2393494" y="2948152"/>
              <a:ext cx="3008243" cy="825575"/>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p:cNvSpPr txBox="1"/>
          <p:nvPr/>
        </p:nvSpPr>
        <p:spPr>
          <a:xfrm>
            <a:off x="292955" y="3187610"/>
            <a:ext cx="2399503" cy="369332"/>
          </a:xfrm>
          <a:prstGeom prst="rect">
            <a:avLst/>
          </a:prstGeom>
          <a:noFill/>
        </p:spPr>
        <p:txBody>
          <a:bodyPr wrap="none" rtlCol="0">
            <a:spAutoFit/>
          </a:bodyPr>
          <a:lstStyle/>
          <a:p>
            <a:r>
              <a:rPr lang="en-US" b="1" u="sng" dirty="0" err="1"/>
              <a:t>CorpusB</a:t>
            </a:r>
            <a:r>
              <a:rPr lang="en-US" b="1" u="sng" dirty="0"/>
              <a:t> – 1000 Tweets</a:t>
            </a:r>
          </a:p>
        </p:txBody>
      </p:sp>
      <p:sp>
        <p:nvSpPr>
          <p:cNvPr id="27" name="Right Arrow 26"/>
          <p:cNvSpPr/>
          <p:nvPr/>
        </p:nvSpPr>
        <p:spPr>
          <a:xfrm>
            <a:off x="3151392" y="1647844"/>
            <a:ext cx="3058511" cy="693683"/>
          </a:xfrm>
          <a:prstGeom prst="rightArrow">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Clean &amp; Collapse</a:t>
            </a:r>
          </a:p>
        </p:txBody>
      </p:sp>
      <p:sp>
        <p:nvSpPr>
          <p:cNvPr id="28" name="Right Arrow 27"/>
          <p:cNvSpPr/>
          <p:nvPr/>
        </p:nvSpPr>
        <p:spPr>
          <a:xfrm>
            <a:off x="3124888" y="3567127"/>
            <a:ext cx="3058511" cy="693683"/>
          </a:xfrm>
          <a:prstGeom prst="rightArrow">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Clean &amp; Collapse</a:t>
            </a:r>
          </a:p>
        </p:txBody>
      </p:sp>
      <p:sp>
        <p:nvSpPr>
          <p:cNvPr id="29" name="Rounded Rectangle 28"/>
          <p:cNvSpPr/>
          <p:nvPr/>
        </p:nvSpPr>
        <p:spPr>
          <a:xfrm>
            <a:off x="6738823" y="1612599"/>
            <a:ext cx="1749972" cy="3038914"/>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40761" y="3466909"/>
            <a:ext cx="946096" cy="946096"/>
          </a:xfrm>
          <a:prstGeom prst="rect">
            <a:avLst/>
          </a:prstGeom>
          <a:noFill/>
          <a:extLst>
            <a:ext uri="{909E8E84-426E-40DD-AFC4-6F175D3DCCD1}">
              <a14:hiddenFill xmlns:a14="http://schemas.microsoft.com/office/drawing/2010/main">
                <a:solidFill>
                  <a:srgbClr val="FFFFFF"/>
                </a:solidFill>
              </a14:hiddenFill>
            </a:ext>
          </a:extLst>
        </p:spPr>
      </p:pic>
      <p:cxnSp>
        <p:nvCxnSpPr>
          <p:cNvPr id="31" name="Straight Connector 30">
            <a:extLst>
              <a:ext uri="{FF2B5EF4-FFF2-40B4-BE49-F238E27FC236}">
                <a16:creationId xmlns:a16="http://schemas.microsoft.com/office/drawing/2014/main" id="{2EC3254C-1925-7F41-8A43-DBAC6D44A709}"/>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D7B3A5F-49B5-1648-A77E-C5C4D988FD4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9" name="Group 38">
            <a:extLst>
              <a:ext uri="{FF2B5EF4-FFF2-40B4-BE49-F238E27FC236}">
                <a16:creationId xmlns:a16="http://schemas.microsoft.com/office/drawing/2014/main" id="{D73FE44A-9F88-734F-8D23-FFB10CFA7D60}"/>
              </a:ext>
            </a:extLst>
          </p:cNvPr>
          <p:cNvGrpSpPr/>
          <p:nvPr/>
        </p:nvGrpSpPr>
        <p:grpSpPr>
          <a:xfrm>
            <a:off x="0" y="3527766"/>
            <a:ext cx="3008243" cy="825575"/>
            <a:chOff x="2393494" y="2948152"/>
            <a:chExt cx="3008243" cy="825575"/>
          </a:xfrm>
        </p:grpSpPr>
        <p:grpSp>
          <p:nvGrpSpPr>
            <p:cNvPr id="40" name="Group 39">
              <a:extLst>
                <a:ext uri="{FF2B5EF4-FFF2-40B4-BE49-F238E27FC236}">
                  <a16:creationId xmlns:a16="http://schemas.microsoft.com/office/drawing/2014/main" id="{67D4849A-1539-984E-9B85-8F70502119D9}"/>
                </a:ext>
              </a:extLst>
            </p:cNvPr>
            <p:cNvGrpSpPr/>
            <p:nvPr/>
          </p:nvGrpSpPr>
          <p:grpSpPr>
            <a:xfrm>
              <a:off x="2511573" y="3074532"/>
              <a:ext cx="2736003" cy="572814"/>
              <a:chOff x="2538396" y="3039060"/>
              <a:chExt cx="2736003" cy="572814"/>
            </a:xfrm>
          </p:grpSpPr>
          <p:pic>
            <p:nvPicPr>
              <p:cNvPr id="42" name="Picture 2" descr="Image result for document icon">
                <a:extLst>
                  <a:ext uri="{FF2B5EF4-FFF2-40B4-BE49-F238E27FC236}">
                    <a16:creationId xmlns:a16="http://schemas.microsoft.com/office/drawing/2014/main" id="{E8F73898-D105-984F-A07C-C1875831E91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66941"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2" descr="Image result for document icon">
                <a:extLst>
                  <a:ext uri="{FF2B5EF4-FFF2-40B4-BE49-F238E27FC236}">
                    <a16:creationId xmlns:a16="http://schemas.microsoft.com/office/drawing/2014/main" id="{EFB51C31-6582-6C48-ADE8-54D7BE0C1CE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8396"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Image result for document icon">
                <a:extLst>
                  <a:ext uri="{FF2B5EF4-FFF2-40B4-BE49-F238E27FC236}">
                    <a16:creationId xmlns:a16="http://schemas.microsoft.com/office/drawing/2014/main" id="{0C71A069-BF77-AC46-ACFD-392DA1ED371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01585"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Image result for document icon">
                <a:extLst>
                  <a:ext uri="{FF2B5EF4-FFF2-40B4-BE49-F238E27FC236}">
                    <a16:creationId xmlns:a16="http://schemas.microsoft.com/office/drawing/2014/main" id="{13C7D2AF-2006-AC47-87B0-02A4E90D693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86293"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Image result for document icon">
                <a:extLst>
                  <a:ext uri="{FF2B5EF4-FFF2-40B4-BE49-F238E27FC236}">
                    <a16:creationId xmlns:a16="http://schemas.microsoft.com/office/drawing/2014/main" id="{C95E6A5F-5399-AA49-B02B-E59FEA5E1A2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26617" y="3039060"/>
                <a:ext cx="572814" cy="572814"/>
              </a:xfrm>
              <a:prstGeom prst="rect">
                <a:avLst/>
              </a:prstGeom>
              <a:noFill/>
              <a:extLst>
                <a:ext uri="{909E8E84-426E-40DD-AFC4-6F175D3DCCD1}">
                  <a14:hiddenFill xmlns:a14="http://schemas.microsoft.com/office/drawing/2010/main">
                    <a:solidFill>
                      <a:srgbClr val="FFFFFF"/>
                    </a:solidFill>
                  </a14:hiddenFill>
                </a:ext>
              </a:extLst>
            </p:spPr>
          </p:pic>
        </p:grpSp>
        <p:sp>
          <p:nvSpPr>
            <p:cNvPr id="41" name="Rounded Rectangle 40">
              <a:extLst>
                <a:ext uri="{FF2B5EF4-FFF2-40B4-BE49-F238E27FC236}">
                  <a16:creationId xmlns:a16="http://schemas.microsoft.com/office/drawing/2014/main" id="{71EDE7D1-6797-9149-A68F-D69F9135976A}"/>
                </a:ext>
              </a:extLst>
            </p:cNvPr>
            <p:cNvSpPr/>
            <p:nvPr/>
          </p:nvSpPr>
          <p:spPr>
            <a:xfrm>
              <a:off x="2393494" y="2948152"/>
              <a:ext cx="3008243" cy="825575"/>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569238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The new WC will examine inner and disjoins</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49</a:t>
            </a:fld>
            <a:endParaRPr lang="en-US"/>
          </a:p>
        </p:txBody>
      </p:sp>
      <p:grpSp>
        <p:nvGrpSpPr>
          <p:cNvPr id="13" name="Group 12"/>
          <p:cNvGrpSpPr/>
          <p:nvPr/>
        </p:nvGrpSpPr>
        <p:grpSpPr>
          <a:xfrm>
            <a:off x="2799259" y="2281575"/>
            <a:ext cx="3545483" cy="2294850"/>
            <a:chOff x="4469945" y="1539730"/>
            <a:chExt cx="3545483" cy="2294850"/>
          </a:xfrm>
        </p:grpSpPr>
        <p:sp>
          <p:nvSpPr>
            <p:cNvPr id="9" name="Oval 8"/>
            <p:cNvSpPr/>
            <p:nvPr/>
          </p:nvSpPr>
          <p:spPr>
            <a:xfrm>
              <a:off x="4469945" y="1539730"/>
              <a:ext cx="2294850" cy="2294850"/>
            </a:xfrm>
            <a:prstGeom prst="ellipse">
              <a:avLst/>
            </a:prstGeom>
            <a:no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sp>
          <p:nvSpPr>
            <p:cNvPr id="10" name="Oval 9"/>
            <p:cNvSpPr/>
            <p:nvPr/>
          </p:nvSpPr>
          <p:spPr>
            <a:xfrm>
              <a:off x="5720578" y="1539730"/>
              <a:ext cx="2294850" cy="2294850"/>
            </a:xfrm>
            <a:prstGeom prst="ellipse">
              <a:avLst/>
            </a:prstGeom>
            <a:no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pic>
          <p:nvPicPr>
            <p:cNvPr id="11"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65271" y="2214107"/>
              <a:ext cx="946096" cy="94609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04582" y="2214107"/>
              <a:ext cx="946096" cy="946096"/>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14" name="Straight Connector 13">
            <a:extLst>
              <a:ext uri="{FF2B5EF4-FFF2-40B4-BE49-F238E27FC236}">
                <a16:creationId xmlns:a16="http://schemas.microsoft.com/office/drawing/2014/main" id="{E908BD7F-74F5-FF4C-BC2E-26798FDC78EE}"/>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ABF0BB3-2992-974A-9F32-A64ED69B38EA}"/>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1762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57B443-9142-4AAE-B588-62F14411296C}"/>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9B10CCF3-C862-49D6-924F-A681713256E9}"/>
              </a:ext>
            </a:extLst>
          </p:cNvPr>
          <p:cNvSpPr>
            <a:spLocks noGrp="1"/>
          </p:cNvSpPr>
          <p:nvPr>
            <p:ph type="title"/>
          </p:nvPr>
        </p:nvSpPr>
        <p:spPr/>
        <p:txBody>
          <a:bodyPr/>
          <a:lstStyle/>
          <a:p>
            <a:r>
              <a:rPr lang="en-US" dirty="0"/>
              <a:t>Side by Side Charts</a:t>
            </a:r>
          </a:p>
        </p:txBody>
      </p:sp>
      <p:sp>
        <p:nvSpPr>
          <p:cNvPr id="5" name="Footer Placeholder 4">
            <a:extLst>
              <a:ext uri="{FF2B5EF4-FFF2-40B4-BE49-F238E27FC236}">
                <a16:creationId xmlns:a16="http://schemas.microsoft.com/office/drawing/2014/main" id="{425EE7B4-1BDD-443B-AACB-4CD383F9A9C5}"/>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E64A4C85-9C36-4C31-98DD-184F2BE82630}"/>
              </a:ext>
            </a:extLst>
          </p:cNvPr>
          <p:cNvSpPr>
            <a:spLocks noGrp="1"/>
          </p:cNvSpPr>
          <p:nvPr>
            <p:ph type="sldNum" sz="quarter" idx="4"/>
          </p:nvPr>
        </p:nvSpPr>
        <p:spPr/>
        <p:txBody>
          <a:bodyPr/>
          <a:lstStyle/>
          <a:p>
            <a:fld id="{37290FF7-652B-4475-AEAB-8B1A5D23AE09}" type="slidenum">
              <a:rPr lang="en-US" smtClean="0"/>
              <a:t>5</a:t>
            </a:fld>
            <a:endParaRPr lang="en-US"/>
          </a:p>
        </p:txBody>
      </p:sp>
      <p:sp>
        <p:nvSpPr>
          <p:cNvPr id="6" name="Rectangle 5">
            <a:extLst>
              <a:ext uri="{FF2B5EF4-FFF2-40B4-BE49-F238E27FC236}">
                <a16:creationId xmlns:a16="http://schemas.microsoft.com/office/drawing/2014/main" id="{6A1AB944-CD57-4BCD-8927-ADAFAA8C82F2}"/>
              </a:ext>
            </a:extLst>
          </p:cNvPr>
          <p:cNvSpPr/>
          <p:nvPr/>
        </p:nvSpPr>
        <p:spPr>
          <a:xfrm>
            <a:off x="179917" y="1191336"/>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Compare in common words frequency between two groups i.e. speeches of different political parties </a:t>
            </a:r>
          </a:p>
        </p:txBody>
      </p:sp>
      <p:pic>
        <p:nvPicPr>
          <p:cNvPr id="1026" name="Picture 2" descr="enter image description he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501611"/>
            <a:ext cx="6553200" cy="406717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11817D92-A472-A948-8D93-083D69AC0A8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9439165-2954-AF4B-8729-CE57A94DBEA3}"/>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394312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6FFA28-2AFC-46BA-97EC-72EA43A5FCF1}"/>
              </a:ext>
            </a:extLst>
          </p:cNvPr>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a:extLst>
              <a:ext uri="{FF2B5EF4-FFF2-40B4-BE49-F238E27FC236}">
                <a16:creationId xmlns:a16="http://schemas.microsoft.com/office/drawing/2014/main" id="{1A28C5AC-3677-4E2E-BC72-2BFCF0C6A5EC}"/>
              </a:ext>
            </a:extLst>
          </p:cNvPr>
          <p:cNvSpPr>
            <a:spLocks noGrp="1"/>
          </p:cNvSpPr>
          <p:nvPr>
            <p:ph type="title"/>
          </p:nvPr>
        </p:nvSpPr>
        <p:spPr/>
        <p:txBody>
          <a:bodyPr/>
          <a:lstStyle/>
          <a:p>
            <a:r>
              <a:rPr lang="en-US"/>
              <a:t>Lets make some improved word clouds</a:t>
            </a:r>
            <a:endParaRPr lang="en-US" dirty="0"/>
          </a:p>
        </p:txBody>
      </p:sp>
      <p:sp>
        <p:nvSpPr>
          <p:cNvPr id="8" name="Footer Placeholder 5">
            <a:extLst>
              <a:ext uri="{FF2B5EF4-FFF2-40B4-BE49-F238E27FC236}">
                <a16:creationId xmlns:a16="http://schemas.microsoft.com/office/drawing/2014/main" id="{53F5E589-703C-43D9-B204-17A2B658FCCE}"/>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912D24EB-6B7F-42DA-A05B-461AF5085D91}"/>
              </a:ext>
            </a:extLst>
          </p:cNvPr>
          <p:cNvSpPr>
            <a:spLocks noGrp="1"/>
          </p:cNvSpPr>
          <p:nvPr>
            <p:ph type="sldNum" sz="quarter" idx="4"/>
          </p:nvPr>
        </p:nvSpPr>
        <p:spPr/>
        <p:txBody>
          <a:bodyPr/>
          <a:lstStyle/>
          <a:p>
            <a:fld id="{37290FF7-652B-4475-AEAB-8B1A5D23AE09}" type="slidenum">
              <a:rPr lang="en-US" smtClean="0"/>
              <a:pPr/>
              <a:t>50</a:t>
            </a:fld>
            <a:endParaRPr lang="en-US"/>
          </a:p>
        </p:txBody>
      </p:sp>
      <p:sp>
        <p:nvSpPr>
          <p:cNvPr id="6" name="TextBox 5">
            <a:extLst>
              <a:ext uri="{FF2B5EF4-FFF2-40B4-BE49-F238E27FC236}">
                <a16:creationId xmlns:a16="http://schemas.microsoft.com/office/drawing/2014/main" id="{C0F8E680-27F4-40BF-A3FC-AF16D46EC879}"/>
              </a:ext>
            </a:extLst>
          </p:cNvPr>
          <p:cNvSpPr txBox="1"/>
          <p:nvPr/>
        </p:nvSpPr>
        <p:spPr>
          <a:xfrm>
            <a:off x="660181" y="1699846"/>
            <a:ext cx="3605474" cy="523220"/>
          </a:xfrm>
          <a:prstGeom prst="rect">
            <a:avLst/>
          </a:prstGeom>
          <a:noFill/>
        </p:spPr>
        <p:txBody>
          <a:bodyPr wrap="none" rtlCol="0">
            <a:spAutoFit/>
          </a:bodyPr>
          <a:lstStyle/>
          <a:p>
            <a:r>
              <a:rPr lang="en-US" sz="2800" dirty="0" err="1"/>
              <a:t>F_CommonalityCloud.R</a:t>
            </a:r>
            <a:endParaRPr lang="en-US" sz="2800" dirty="0"/>
          </a:p>
        </p:txBody>
      </p:sp>
      <p:pic>
        <p:nvPicPr>
          <p:cNvPr id="12290" name="Picture 2" descr="Image result for nlp  meme">
            <a:extLst>
              <a:ext uri="{FF2B5EF4-FFF2-40B4-BE49-F238E27FC236}">
                <a16:creationId xmlns:a16="http://schemas.microsoft.com/office/drawing/2014/main" id="{E084A14F-187D-4780-97E6-5521F3FF95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130" y="2269741"/>
            <a:ext cx="3296172" cy="3296172"/>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7E7705FF-846C-5140-9872-5D036398A8A8}"/>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068F6EE-46D3-9843-8C17-434EF07721CC}"/>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54329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What tokens are in common?</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51</a:t>
            </a:fld>
            <a:endParaRPr lang="en-US"/>
          </a:p>
        </p:txBody>
      </p:sp>
      <p:pic>
        <p:nvPicPr>
          <p:cNvPr id="6" name="Picture 5"/>
          <p:cNvPicPr>
            <a:picLocks noChangeAspect="1"/>
          </p:cNvPicPr>
          <p:nvPr/>
        </p:nvPicPr>
        <p:blipFill>
          <a:blip r:embed="rId2"/>
          <a:stretch>
            <a:fillRect/>
          </a:stretch>
        </p:blipFill>
        <p:spPr>
          <a:xfrm>
            <a:off x="5080767" y="1467972"/>
            <a:ext cx="3333750" cy="3248025"/>
          </a:xfrm>
          <a:prstGeom prst="rect">
            <a:avLst/>
          </a:prstGeom>
        </p:spPr>
      </p:pic>
      <p:sp>
        <p:nvSpPr>
          <p:cNvPr id="8" name="Oval 7"/>
          <p:cNvSpPr/>
          <p:nvPr/>
        </p:nvSpPr>
        <p:spPr>
          <a:xfrm>
            <a:off x="387135" y="1897263"/>
            <a:ext cx="2294850" cy="2294850"/>
          </a:xfrm>
          <a:prstGeom prst="ellipse">
            <a:avLst/>
          </a:prstGeom>
          <a:no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sp>
        <p:nvSpPr>
          <p:cNvPr id="9" name="Oval 8"/>
          <p:cNvSpPr/>
          <p:nvPr/>
        </p:nvSpPr>
        <p:spPr>
          <a:xfrm>
            <a:off x="1637768" y="1897263"/>
            <a:ext cx="2294850" cy="2294850"/>
          </a:xfrm>
          <a:prstGeom prst="ellipse">
            <a:avLst/>
          </a:prstGeom>
          <a:no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pic>
        <p:nvPicPr>
          <p:cNvPr id="10" name="Picture 2" descr="Image result for document ic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2461" y="2571640"/>
            <a:ext cx="946096" cy="94609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Image result for document ic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21772" y="2571640"/>
            <a:ext cx="946096" cy="946096"/>
          </a:xfrm>
          <a:prstGeom prst="rect">
            <a:avLst/>
          </a:prstGeom>
          <a:noFill/>
          <a:extLst>
            <a:ext uri="{909E8E84-426E-40DD-AFC4-6F175D3DCCD1}">
              <a14:hiddenFill xmlns:a14="http://schemas.microsoft.com/office/drawing/2010/main">
                <a:solidFill>
                  <a:srgbClr val="FFFFFF"/>
                </a:solidFill>
              </a14:hiddenFill>
            </a:ext>
          </a:extLst>
        </p:spPr>
      </p:pic>
      <p:sp>
        <p:nvSpPr>
          <p:cNvPr id="14" name="Freeform 13"/>
          <p:cNvSpPr/>
          <p:nvPr/>
        </p:nvSpPr>
        <p:spPr>
          <a:xfrm>
            <a:off x="1648279" y="2093884"/>
            <a:ext cx="1044217" cy="1922633"/>
          </a:xfrm>
          <a:custGeom>
            <a:avLst/>
            <a:gdLst>
              <a:gd name="connsiteX0" fmla="*/ 522109 w 1044217"/>
              <a:gd name="connsiteY0" fmla="*/ 0 h 1922633"/>
              <a:gd name="connsiteX1" fmla="*/ 538328 w 1044217"/>
              <a:gd name="connsiteY1" fmla="*/ 9853 h 1922633"/>
              <a:gd name="connsiteX2" fmla="*/ 1044217 w 1044217"/>
              <a:gd name="connsiteY2" fmla="*/ 961316 h 1922633"/>
              <a:gd name="connsiteX3" fmla="*/ 538328 w 1044217"/>
              <a:gd name="connsiteY3" fmla="*/ 1912779 h 1922633"/>
              <a:gd name="connsiteX4" fmla="*/ 522109 w 1044217"/>
              <a:gd name="connsiteY4" fmla="*/ 1922633 h 1922633"/>
              <a:gd name="connsiteX5" fmla="*/ 505889 w 1044217"/>
              <a:gd name="connsiteY5" fmla="*/ 1912779 h 1922633"/>
              <a:gd name="connsiteX6" fmla="*/ 0 w 1044217"/>
              <a:gd name="connsiteY6" fmla="*/ 961316 h 1922633"/>
              <a:gd name="connsiteX7" fmla="*/ 505889 w 1044217"/>
              <a:gd name="connsiteY7" fmla="*/ 9853 h 1922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4217" h="1922633">
                <a:moveTo>
                  <a:pt x="522109" y="0"/>
                </a:moveTo>
                <a:lnTo>
                  <a:pt x="538328" y="9853"/>
                </a:lnTo>
                <a:cubicBezTo>
                  <a:pt x="843545" y="216054"/>
                  <a:pt x="1044217" y="565251"/>
                  <a:pt x="1044217" y="961316"/>
                </a:cubicBezTo>
                <a:cubicBezTo>
                  <a:pt x="1044217" y="1357382"/>
                  <a:pt x="843545" y="1706578"/>
                  <a:pt x="538328" y="1912779"/>
                </a:cubicBezTo>
                <a:lnTo>
                  <a:pt x="522109" y="1922633"/>
                </a:lnTo>
                <a:lnTo>
                  <a:pt x="505889" y="1912779"/>
                </a:lnTo>
                <a:cubicBezTo>
                  <a:pt x="200672" y="1706578"/>
                  <a:pt x="0" y="1357382"/>
                  <a:pt x="0" y="961316"/>
                </a:cubicBezTo>
                <a:cubicBezTo>
                  <a:pt x="0" y="565251"/>
                  <a:pt x="200672" y="216054"/>
                  <a:pt x="505889" y="9853"/>
                </a:cubicBezTo>
                <a:close/>
              </a:path>
            </a:pathLst>
          </a:custGeom>
          <a:solidFill>
            <a:srgbClr val="FFC000"/>
          </a:solid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200"/>
            <a:endParaRPr lang="en-US" sz="1800" kern="1200" dirty="0">
              <a:solidFill>
                <a:prstClr val="white"/>
              </a:solidFill>
              <a:latin typeface="Arial Unicode MS" panose="020B0604020202020204" pitchFamily="34" charset="-128"/>
            </a:endParaRPr>
          </a:p>
        </p:txBody>
      </p:sp>
      <p:cxnSp>
        <p:nvCxnSpPr>
          <p:cNvPr id="12" name="Straight Connector 11">
            <a:extLst>
              <a:ext uri="{FF2B5EF4-FFF2-40B4-BE49-F238E27FC236}">
                <a16:creationId xmlns:a16="http://schemas.microsoft.com/office/drawing/2014/main" id="{9ED387FF-F19C-0344-A809-8F897502B9C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067D0F9-68E8-9647-8022-E9DE7BB17D40}"/>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16625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a:xfrm>
            <a:off x="189185" y="97108"/>
            <a:ext cx="8734097" cy="591477"/>
          </a:xfrm>
        </p:spPr>
        <p:txBody>
          <a:bodyPr/>
          <a:lstStyle/>
          <a:p>
            <a:r>
              <a:rPr lang="en-US" dirty="0"/>
              <a:t>Introducing TF-IDF Term Frequency Inverse Document Frequency</a:t>
            </a:r>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52</a:t>
            </a:fld>
            <a:endParaRPr lang="en-US"/>
          </a:p>
        </p:txBody>
      </p:sp>
      <p:sp>
        <p:nvSpPr>
          <p:cNvPr id="7" name="TextBox 6">
            <a:extLst>
              <a:ext uri="{FF2B5EF4-FFF2-40B4-BE49-F238E27FC236}">
                <a16:creationId xmlns:a16="http://schemas.microsoft.com/office/drawing/2014/main" id="{A5A3EE36-0573-4214-8E8B-E9BD628BC999}"/>
              </a:ext>
            </a:extLst>
          </p:cNvPr>
          <p:cNvSpPr txBox="1"/>
          <p:nvPr/>
        </p:nvSpPr>
        <p:spPr>
          <a:xfrm>
            <a:off x="157656" y="1129855"/>
            <a:ext cx="8828688" cy="584775"/>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So far, you have used simple term frequency to identify informative words. </a:t>
            </a:r>
            <a:r>
              <a:rPr lang="en-US" sz="1600" dirty="0">
                <a:solidFill>
                  <a:prstClr val="white"/>
                </a:solidFill>
                <a:ea typeface="Arial Unicode MS" panose="020B0604020202020204" pitchFamily="34" charset="-128"/>
                <a:cs typeface="Arial Unicode MS" panose="020B0604020202020204" pitchFamily="34" charset="-128"/>
              </a:rPr>
              <a:t>Chardonnay is highly frequent in the tweets, but since it appears in all documents it isn’t informative.</a:t>
            </a:r>
          </a:p>
        </p:txBody>
      </p:sp>
      <p:sp>
        <p:nvSpPr>
          <p:cNvPr id="8" name="TextBox 7"/>
          <p:cNvSpPr txBox="1"/>
          <p:nvPr/>
        </p:nvSpPr>
        <p:spPr>
          <a:xfrm>
            <a:off x="2275666" y="1749966"/>
            <a:ext cx="4592668" cy="369332"/>
          </a:xfrm>
          <a:prstGeom prst="rect">
            <a:avLst/>
          </a:prstGeom>
          <a:noFill/>
        </p:spPr>
        <p:txBody>
          <a:bodyPr wrap="none" rtlCol="0">
            <a:spAutoFit/>
          </a:bodyPr>
          <a:lstStyle/>
          <a:p>
            <a:r>
              <a:rPr lang="en-US" i="1" dirty="0"/>
              <a:t>Term frequency * inverse-document-frequency</a:t>
            </a:r>
          </a:p>
        </p:txBody>
      </p:sp>
      <p:sp>
        <p:nvSpPr>
          <p:cNvPr id="11" name="TextBox 10"/>
          <p:cNvSpPr txBox="1"/>
          <p:nvPr/>
        </p:nvSpPr>
        <p:spPr>
          <a:xfrm>
            <a:off x="1008994" y="2827276"/>
            <a:ext cx="2569779" cy="923330"/>
          </a:xfrm>
          <a:prstGeom prst="rect">
            <a:avLst/>
          </a:prstGeom>
          <a:noFill/>
        </p:spPr>
        <p:txBody>
          <a:bodyPr wrap="square" rtlCol="0">
            <a:spAutoFit/>
          </a:bodyPr>
          <a:lstStyle/>
          <a:p>
            <a:r>
              <a:rPr lang="en-US" dirty="0"/>
              <a:t>If a term appears often, it must be important to the corpus.</a:t>
            </a:r>
          </a:p>
        </p:txBody>
      </p:sp>
      <p:sp>
        <p:nvSpPr>
          <p:cNvPr id="15" name="TextBox 14"/>
          <p:cNvSpPr txBox="1"/>
          <p:nvPr/>
        </p:nvSpPr>
        <p:spPr>
          <a:xfrm>
            <a:off x="4614042" y="2827276"/>
            <a:ext cx="2953406" cy="923330"/>
          </a:xfrm>
          <a:prstGeom prst="rect">
            <a:avLst/>
          </a:prstGeom>
          <a:noFill/>
        </p:spPr>
        <p:txBody>
          <a:bodyPr wrap="square" rtlCol="0">
            <a:spAutoFit/>
          </a:bodyPr>
          <a:lstStyle/>
          <a:p>
            <a:r>
              <a:rPr lang="en-US" dirty="0"/>
              <a:t>But, if a term appear in many documents, it can’t be distinctive or informative</a:t>
            </a:r>
          </a:p>
        </p:txBody>
      </p:sp>
      <p:sp>
        <p:nvSpPr>
          <p:cNvPr id="18" name="Up Arrow 17"/>
          <p:cNvSpPr/>
          <p:nvPr/>
        </p:nvSpPr>
        <p:spPr>
          <a:xfrm>
            <a:off x="1939158" y="3678614"/>
            <a:ext cx="457200" cy="1103586"/>
          </a:xfrm>
          <a:prstGeom prst="up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a:endCxn id="11" idx="0"/>
          </p:cNvCxnSpPr>
          <p:nvPr/>
        </p:nvCxnSpPr>
        <p:spPr>
          <a:xfrm flipH="1">
            <a:off x="2293884" y="2159869"/>
            <a:ext cx="843454" cy="667407"/>
          </a:xfrm>
          <a:prstGeom prst="line">
            <a:avLst/>
          </a:prstGeom>
        </p:spPr>
        <p:style>
          <a:lnRef idx="1">
            <a:schemeClr val="accent1"/>
          </a:lnRef>
          <a:fillRef idx="0">
            <a:schemeClr val="accent1"/>
          </a:fillRef>
          <a:effectRef idx="0">
            <a:schemeClr val="accent1"/>
          </a:effectRef>
          <a:fontRef idx="minor">
            <a:schemeClr val="tx1"/>
          </a:fontRef>
        </p:style>
      </p:cxnSp>
      <p:sp>
        <p:nvSpPr>
          <p:cNvPr id="21" name="Up Arrow 20"/>
          <p:cNvSpPr/>
          <p:nvPr/>
        </p:nvSpPr>
        <p:spPr>
          <a:xfrm flipV="1">
            <a:off x="5764923" y="3678614"/>
            <a:ext cx="457200" cy="1103586"/>
          </a:xfrm>
          <a:prstGeom prst="up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p:cNvCxnSpPr>
            <a:endCxn id="15" idx="0"/>
          </p:cNvCxnSpPr>
          <p:nvPr/>
        </p:nvCxnSpPr>
        <p:spPr>
          <a:xfrm>
            <a:off x="5376041" y="2081042"/>
            <a:ext cx="714704" cy="746234"/>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1702677" y="4411717"/>
            <a:ext cx="1025665" cy="523220"/>
          </a:xfrm>
          <a:prstGeom prst="rect">
            <a:avLst/>
          </a:prstGeom>
          <a:noFill/>
        </p:spPr>
        <p:txBody>
          <a:bodyPr wrap="none" rtlCol="0">
            <a:spAutoFit/>
          </a:bodyPr>
          <a:lstStyle/>
          <a:p>
            <a:pPr algn="ctr"/>
            <a:r>
              <a:rPr lang="en-US" sz="1400" dirty="0"/>
              <a:t>Increasing</a:t>
            </a:r>
          </a:p>
          <a:p>
            <a:pPr algn="ctr"/>
            <a:r>
              <a:rPr lang="en-US" sz="1400" dirty="0"/>
              <a:t>importance</a:t>
            </a:r>
          </a:p>
        </p:txBody>
      </p:sp>
      <p:sp>
        <p:nvSpPr>
          <p:cNvPr id="25" name="TextBox 24"/>
          <p:cNvSpPr txBox="1"/>
          <p:nvPr/>
        </p:nvSpPr>
        <p:spPr>
          <a:xfrm>
            <a:off x="5512677" y="4411717"/>
            <a:ext cx="1025665" cy="523220"/>
          </a:xfrm>
          <a:prstGeom prst="rect">
            <a:avLst/>
          </a:prstGeom>
          <a:noFill/>
        </p:spPr>
        <p:txBody>
          <a:bodyPr wrap="none" rtlCol="0">
            <a:spAutoFit/>
          </a:bodyPr>
          <a:lstStyle/>
          <a:p>
            <a:pPr algn="ctr"/>
            <a:r>
              <a:rPr lang="en-US" sz="1400" dirty="0"/>
              <a:t>Offsetting</a:t>
            </a:r>
          </a:p>
          <a:p>
            <a:r>
              <a:rPr lang="en-US" sz="1400" dirty="0"/>
              <a:t>importance</a:t>
            </a:r>
          </a:p>
        </p:txBody>
      </p:sp>
      <p:cxnSp>
        <p:nvCxnSpPr>
          <p:cNvPr id="17" name="Straight Connector 16">
            <a:extLst>
              <a:ext uri="{FF2B5EF4-FFF2-40B4-BE49-F238E27FC236}">
                <a16:creationId xmlns:a16="http://schemas.microsoft.com/office/drawing/2014/main" id="{E89FC4BD-A0F1-B04C-A4FB-AE92762E02B8}"/>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209444C-52BF-B743-9D9D-830988D158E8}"/>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7624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8" grpId="0" animBg="1"/>
      <p:bldP spid="21" grpId="0" animBg="1"/>
      <p:bldP spid="24" grpId="0"/>
      <p:bldP spid="25"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The TF of TF-IDF</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53</a:t>
            </a:fld>
            <a:endParaRPr lang="en-US"/>
          </a:p>
        </p:txBody>
      </p:sp>
      <p:sp>
        <p:nvSpPr>
          <p:cNvPr id="6" name="TextBox 5">
            <a:extLst>
              <a:ext uri="{FF2B5EF4-FFF2-40B4-BE49-F238E27FC236}">
                <a16:creationId xmlns:a16="http://schemas.microsoft.com/office/drawing/2014/main" id="{A5A3EE36-0573-4214-8E8B-E9BD628BC999}"/>
              </a:ext>
            </a:extLst>
          </p:cNvPr>
          <p:cNvSpPr txBox="1"/>
          <p:nvPr/>
        </p:nvSpPr>
        <p:spPr>
          <a:xfrm>
            <a:off x="157656" y="1209147"/>
            <a:ext cx="8828688" cy="584775"/>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Term Frequency isn’t just a count.  It is normalized because unique  terms will naturally increase the longer the document.</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sp>
        <p:nvSpPr>
          <p:cNvPr id="8" name="TextBox 7"/>
          <p:cNvSpPr txBox="1"/>
          <p:nvPr/>
        </p:nvSpPr>
        <p:spPr>
          <a:xfrm>
            <a:off x="773941" y="2932378"/>
            <a:ext cx="7596118" cy="400110"/>
          </a:xfrm>
          <a:prstGeom prst="rect">
            <a:avLst/>
          </a:prstGeom>
          <a:noFill/>
        </p:spPr>
        <p:txBody>
          <a:bodyPr wrap="none" rtlCol="0">
            <a:spAutoFit/>
          </a:bodyPr>
          <a:lstStyle/>
          <a:p>
            <a:r>
              <a:rPr lang="en-US" sz="2000" b="1" i="1" dirty="0"/>
              <a:t>Term frequency = Term Occurrence / total unique terms in a document</a:t>
            </a:r>
          </a:p>
        </p:txBody>
      </p:sp>
      <p:cxnSp>
        <p:nvCxnSpPr>
          <p:cNvPr id="9" name="Straight Connector 8">
            <a:extLst>
              <a:ext uri="{FF2B5EF4-FFF2-40B4-BE49-F238E27FC236}">
                <a16:creationId xmlns:a16="http://schemas.microsoft.com/office/drawing/2014/main" id="{5CD42AD2-9023-E446-9F24-C7B709323490}"/>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EB9E91A-EF9D-4B42-ABB9-60053F0CB9DA}"/>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70929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Inverse Document Frequency</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54</a:t>
            </a:fld>
            <a:endParaRPr lang="en-US"/>
          </a:p>
        </p:txBody>
      </p:sp>
      <p:sp>
        <p:nvSpPr>
          <p:cNvPr id="6" name="TextBox 5">
            <a:extLst>
              <a:ext uri="{FF2B5EF4-FFF2-40B4-BE49-F238E27FC236}">
                <a16:creationId xmlns:a16="http://schemas.microsoft.com/office/drawing/2014/main" id="{A5A3EE36-0573-4214-8E8B-E9BD628BC999}"/>
              </a:ext>
            </a:extLst>
          </p:cNvPr>
          <p:cNvSpPr txBox="1"/>
          <p:nvPr/>
        </p:nvSpPr>
        <p:spPr>
          <a:xfrm>
            <a:off x="157656" y="1262156"/>
            <a:ext cx="8828688" cy="338554"/>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IDF is the natural log of total documents divided by the number of documents containing a specific token.</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sp>
        <p:nvSpPr>
          <p:cNvPr id="8" name="TextBox 7"/>
          <p:cNvSpPr txBox="1"/>
          <p:nvPr/>
        </p:nvSpPr>
        <p:spPr>
          <a:xfrm>
            <a:off x="237256" y="2932378"/>
            <a:ext cx="8669489" cy="707886"/>
          </a:xfrm>
          <a:prstGeom prst="rect">
            <a:avLst/>
          </a:prstGeom>
          <a:noFill/>
        </p:spPr>
        <p:txBody>
          <a:bodyPr wrap="none" rtlCol="0">
            <a:spAutoFit/>
          </a:bodyPr>
          <a:lstStyle/>
          <a:p>
            <a:r>
              <a:rPr lang="en-US" sz="2000" b="1" i="1" dirty="0"/>
              <a:t>Inverse Document Frequency = </a:t>
            </a:r>
          </a:p>
          <a:p>
            <a:r>
              <a:rPr lang="en-US" sz="2000" b="1" i="1" dirty="0"/>
              <a:t>	log(total documents in corpus) / number of documents with term in it</a:t>
            </a:r>
          </a:p>
        </p:txBody>
      </p:sp>
      <p:cxnSp>
        <p:nvCxnSpPr>
          <p:cNvPr id="9" name="Straight Connector 8">
            <a:extLst>
              <a:ext uri="{FF2B5EF4-FFF2-40B4-BE49-F238E27FC236}">
                <a16:creationId xmlns:a16="http://schemas.microsoft.com/office/drawing/2014/main" id="{AC85DD30-A42D-CD46-A153-646C0EDE7ECA}"/>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5638C52-1BCD-DA4F-95A4-C58C2A40532F}"/>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390990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Original Term Frequency</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55</a:t>
            </a:fld>
            <a:endParaRPr lang="en-US"/>
          </a:p>
        </p:txBody>
      </p:sp>
      <p:sp>
        <p:nvSpPr>
          <p:cNvPr id="6" name="TextBox 5"/>
          <p:cNvSpPr txBox="1"/>
          <p:nvPr/>
        </p:nvSpPr>
        <p:spPr>
          <a:xfrm>
            <a:off x="1585221" y="3059668"/>
            <a:ext cx="5973558" cy="738664"/>
          </a:xfrm>
          <a:prstGeom prst="rect">
            <a:avLst/>
          </a:prstGeom>
          <a:noFill/>
        </p:spPr>
        <p:txBody>
          <a:bodyPr wrap="none" rtlCol="0">
            <a:spAutoFit/>
          </a:bodyPr>
          <a:lstStyle/>
          <a:p>
            <a:pPr algn="ctr"/>
            <a:r>
              <a:rPr lang="en-US" dirty="0"/>
              <a:t>In 1000 documents suppose token “coffee” occurs 1000 times</a:t>
            </a:r>
            <a:endParaRPr lang="en-US" sz="2400" b="1" i="1" dirty="0"/>
          </a:p>
          <a:p>
            <a:pPr algn="ctr"/>
            <a:r>
              <a:rPr lang="en-US" sz="2400" b="1" i="1" dirty="0"/>
              <a:t>TF = 1000 </a:t>
            </a:r>
          </a:p>
        </p:txBody>
      </p:sp>
      <p:cxnSp>
        <p:nvCxnSpPr>
          <p:cNvPr id="7" name="Straight Connector 6">
            <a:extLst>
              <a:ext uri="{FF2B5EF4-FFF2-40B4-BE49-F238E27FC236}">
                <a16:creationId xmlns:a16="http://schemas.microsoft.com/office/drawing/2014/main" id="{E576A44B-07B6-EF4C-9CC2-21E5F961E314}"/>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2350BD2-33E4-094D-8AB5-70C60415B4CF}"/>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4288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TF-IDF Simple Example</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56</a:t>
            </a:fld>
            <a:endParaRPr lang="en-US"/>
          </a:p>
        </p:txBody>
      </p:sp>
      <p:sp>
        <p:nvSpPr>
          <p:cNvPr id="6" name="TextBox 5"/>
          <p:cNvSpPr txBox="1"/>
          <p:nvPr/>
        </p:nvSpPr>
        <p:spPr>
          <a:xfrm>
            <a:off x="614856" y="1623849"/>
            <a:ext cx="7857279" cy="1107996"/>
          </a:xfrm>
          <a:prstGeom prst="rect">
            <a:avLst/>
          </a:prstGeom>
          <a:noFill/>
        </p:spPr>
        <p:txBody>
          <a:bodyPr wrap="none" rtlCol="0">
            <a:spAutoFit/>
          </a:bodyPr>
          <a:lstStyle/>
          <a:p>
            <a:r>
              <a:rPr lang="en-US" dirty="0"/>
              <a:t>In 1000 documents each of 10 words suppose token “coffee” occurs 1000 times</a:t>
            </a:r>
            <a:endParaRPr lang="en-US" sz="2400" b="1" i="1" dirty="0"/>
          </a:p>
          <a:p>
            <a:r>
              <a:rPr lang="en-US" sz="2400" b="1" i="1" dirty="0"/>
              <a:t>TF = 1000 </a:t>
            </a:r>
            <a:r>
              <a:rPr lang="en-US" sz="2400" b="1" i="1" dirty="0">
                <a:solidFill>
                  <a:srgbClr val="FF0000"/>
                </a:solidFill>
              </a:rPr>
              <a:t>/ 10 </a:t>
            </a:r>
            <a:r>
              <a:rPr lang="en-US" sz="1600" i="1" dirty="0"/>
              <a:t>#normalizes to doc length</a:t>
            </a:r>
          </a:p>
          <a:p>
            <a:r>
              <a:rPr lang="en-US" sz="2400" b="1" i="1" dirty="0"/>
              <a:t>TF = 100</a:t>
            </a:r>
          </a:p>
        </p:txBody>
      </p:sp>
      <p:sp>
        <p:nvSpPr>
          <p:cNvPr id="7" name="TextBox 6"/>
          <p:cNvSpPr txBox="1"/>
          <p:nvPr/>
        </p:nvSpPr>
        <p:spPr>
          <a:xfrm>
            <a:off x="614856" y="2993952"/>
            <a:ext cx="2999539" cy="1200329"/>
          </a:xfrm>
          <a:prstGeom prst="rect">
            <a:avLst/>
          </a:prstGeom>
          <a:noFill/>
        </p:spPr>
        <p:txBody>
          <a:bodyPr wrap="none" rtlCol="0">
            <a:spAutoFit/>
          </a:bodyPr>
          <a:lstStyle/>
          <a:p>
            <a:r>
              <a:rPr lang="en-US" sz="2400" b="1" i="1" dirty="0"/>
              <a:t>IDF = log(1000) / 1000</a:t>
            </a:r>
          </a:p>
          <a:p>
            <a:r>
              <a:rPr lang="en-US" sz="2400" b="1" i="1" dirty="0"/>
              <a:t>IDF = 6.90 /1000</a:t>
            </a:r>
          </a:p>
          <a:p>
            <a:r>
              <a:rPr lang="en-US" sz="2400" b="1" i="1" dirty="0"/>
              <a:t>IDF = .0069</a:t>
            </a:r>
          </a:p>
        </p:txBody>
      </p:sp>
      <p:sp>
        <p:nvSpPr>
          <p:cNvPr id="9" name="TextBox 8"/>
          <p:cNvSpPr txBox="1"/>
          <p:nvPr/>
        </p:nvSpPr>
        <p:spPr>
          <a:xfrm>
            <a:off x="614856" y="4456387"/>
            <a:ext cx="2880917" cy="830997"/>
          </a:xfrm>
          <a:prstGeom prst="rect">
            <a:avLst/>
          </a:prstGeom>
          <a:noFill/>
        </p:spPr>
        <p:txBody>
          <a:bodyPr wrap="none" rtlCol="0">
            <a:spAutoFit/>
          </a:bodyPr>
          <a:lstStyle/>
          <a:p>
            <a:r>
              <a:rPr lang="en-US" sz="2400" b="1" i="1" dirty="0"/>
              <a:t>TF-IDF  = 100 * .0069 </a:t>
            </a:r>
          </a:p>
          <a:p>
            <a:r>
              <a:rPr lang="en-US" sz="2400" b="1" i="1" dirty="0"/>
              <a:t>TF-IDF = .69</a:t>
            </a:r>
          </a:p>
        </p:txBody>
      </p:sp>
      <p:sp>
        <p:nvSpPr>
          <p:cNvPr id="10" name="TextBox 9">
            <a:extLst>
              <a:ext uri="{FF2B5EF4-FFF2-40B4-BE49-F238E27FC236}">
                <a16:creationId xmlns:a16="http://schemas.microsoft.com/office/drawing/2014/main" id="{A5A3EE36-0573-4214-8E8B-E9BD628BC999}"/>
              </a:ext>
            </a:extLst>
          </p:cNvPr>
          <p:cNvSpPr txBox="1"/>
          <p:nvPr/>
        </p:nvSpPr>
        <p:spPr>
          <a:xfrm>
            <a:off x="63063" y="1227885"/>
            <a:ext cx="9017875" cy="338554"/>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Coffee TF = 1000  will look VERY important but  TFIDF = 0.69 will correctly have minimal impact for analysis. </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sp>
        <p:nvSpPr>
          <p:cNvPr id="8" name="Rectangle 7"/>
          <p:cNvSpPr/>
          <p:nvPr/>
        </p:nvSpPr>
        <p:spPr>
          <a:xfrm>
            <a:off x="5218385" y="3846787"/>
            <a:ext cx="3153104" cy="72521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*Caveat – the results in R are normalized/scaled by default.</a:t>
            </a:r>
          </a:p>
        </p:txBody>
      </p:sp>
      <p:cxnSp>
        <p:nvCxnSpPr>
          <p:cNvPr id="11" name="Straight Connector 10">
            <a:extLst>
              <a:ext uri="{FF2B5EF4-FFF2-40B4-BE49-F238E27FC236}">
                <a16:creationId xmlns:a16="http://schemas.microsoft.com/office/drawing/2014/main" id="{4C00257F-1559-C042-A430-86C2244CE06D}"/>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4098380-42B6-B848-9E2E-14946809B895}"/>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5373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animBg="1"/>
      <p:bldP spid="8"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Applying TF-IDF to a DTM/TDM</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57</a:t>
            </a:fld>
            <a:endParaRPr lang="en-US"/>
          </a:p>
        </p:txBody>
      </p:sp>
      <p:sp>
        <p:nvSpPr>
          <p:cNvPr id="6" name="Rectangle 5">
            <a:extLst>
              <a:ext uri="{FF2B5EF4-FFF2-40B4-BE49-F238E27FC236}">
                <a16:creationId xmlns:a16="http://schemas.microsoft.com/office/drawing/2014/main" id="{C246B7D1-453D-487B-B491-889C15C460F6}"/>
              </a:ext>
            </a:extLst>
          </p:cNvPr>
          <p:cNvSpPr/>
          <p:nvPr/>
        </p:nvSpPr>
        <p:spPr>
          <a:xfrm>
            <a:off x="141891" y="1599398"/>
            <a:ext cx="8860219" cy="3855462"/>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t" anchorCtr="0"/>
          <a:lstStyle/>
          <a:p>
            <a:pPr defTabSz="457200"/>
            <a:endParaRPr lang="en-US" sz="1000" dirty="0">
              <a:solidFill>
                <a:schemeClr val="tx2"/>
              </a:solidFill>
            </a:endParaRPr>
          </a:p>
        </p:txBody>
      </p:sp>
      <p:sp>
        <p:nvSpPr>
          <p:cNvPr id="9" name="Rectangle 8">
            <a:extLst>
              <a:ext uri="{FF2B5EF4-FFF2-40B4-BE49-F238E27FC236}">
                <a16:creationId xmlns:a16="http://schemas.microsoft.com/office/drawing/2014/main" id="{6C96FE2F-7E19-48CB-9942-7E78DB569A67}"/>
              </a:ext>
            </a:extLst>
          </p:cNvPr>
          <p:cNvSpPr/>
          <p:nvPr/>
        </p:nvSpPr>
        <p:spPr>
          <a:xfrm>
            <a:off x="254029" y="1703732"/>
            <a:ext cx="8633011" cy="2308324"/>
          </a:xfrm>
          <a:prstGeom prst="rect">
            <a:avLst/>
          </a:prstGeom>
          <a:solidFill>
            <a:schemeClr val="bg1">
              <a:lumMod val="85000"/>
            </a:schemeClr>
          </a:solidFill>
        </p:spPr>
        <p:txBody>
          <a:bodyPr wrap="square">
            <a:spAutoFit/>
          </a:bodyPr>
          <a:lstStyle/>
          <a:p>
            <a:pPr defTabSz="457200"/>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Control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Paramter</a:t>
            </a:r>
            <a:endPar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a:p>
            <a:pPr defTabSz="457200"/>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ctrl      &lt;- list(weighting =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weightTfIdf</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a:p>
            <a:pPr defTabSz="457200"/>
            <a:endPar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a:p>
            <a:pPr defTabSz="457200"/>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Apply in TDM/DTM construction</a:t>
            </a:r>
          </a:p>
          <a:p>
            <a:pPr defTabSz="457200"/>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drinkTDM</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TermDocumentMatrix</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allDrinks</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control = ctrl)</a:t>
            </a:r>
          </a:p>
          <a:p>
            <a:pPr defTabSz="457200"/>
            <a:endPar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endParaRPr>
          </a:p>
          <a:p>
            <a:pPr defTabSz="457200"/>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Change to a simple matrix</a:t>
            </a:r>
          </a:p>
          <a:p>
            <a:pPr defTabSz="457200"/>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drinkTDMm</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 &lt;- </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as.matrix</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r>
              <a:rPr lang="en-US" dirty="0" err="1">
                <a:solidFill>
                  <a:prstClr val="black"/>
                </a:solidFill>
                <a:latin typeface="Consolas" panose="020B0609020204030204" pitchFamily="49" charset="0"/>
                <a:ea typeface="Arial Unicode MS" panose="020B0604020202020204" pitchFamily="34" charset="-128"/>
                <a:cs typeface="Consolas" panose="020B0609020204030204" pitchFamily="49" charset="0"/>
              </a:rPr>
              <a:t>drinkTDM</a:t>
            </a:r>
            <a:r>
              <a:rPr lang="en-US" dirty="0">
                <a:solidFill>
                  <a:prstClr val="black"/>
                </a:solidFill>
                <a:latin typeface="Consolas" panose="020B0609020204030204" pitchFamily="49" charset="0"/>
                <a:ea typeface="Arial Unicode MS" panose="020B0604020202020204" pitchFamily="34" charset="-128"/>
                <a:cs typeface="Consolas" panose="020B0609020204030204" pitchFamily="49" charset="0"/>
              </a:rPr>
              <a:t>)</a:t>
            </a:r>
          </a:p>
        </p:txBody>
      </p:sp>
      <p:sp>
        <p:nvSpPr>
          <p:cNvPr id="10" name="TextBox 9">
            <a:extLst>
              <a:ext uri="{FF2B5EF4-FFF2-40B4-BE49-F238E27FC236}">
                <a16:creationId xmlns:a16="http://schemas.microsoft.com/office/drawing/2014/main" id="{A5A3EE36-0573-4214-8E8B-E9BD628BC999}"/>
              </a:ext>
            </a:extLst>
          </p:cNvPr>
          <p:cNvSpPr txBox="1"/>
          <p:nvPr/>
        </p:nvSpPr>
        <p:spPr>
          <a:xfrm>
            <a:off x="157656" y="1196351"/>
            <a:ext cx="8828688" cy="340806"/>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You can pass in more than one control parameter like tokenization &amp; weighting.</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cxnSp>
        <p:nvCxnSpPr>
          <p:cNvPr id="11" name="Straight Connector 10">
            <a:extLst>
              <a:ext uri="{FF2B5EF4-FFF2-40B4-BE49-F238E27FC236}">
                <a16:creationId xmlns:a16="http://schemas.microsoft.com/office/drawing/2014/main" id="{B9A77CAD-9877-A742-8704-48D5DEFE24A6}"/>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40CB0CD-0CBC-B24B-9F6E-B1E0551AFC35}"/>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26664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What tokens are in not in common (disjoint)?</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58</a:t>
            </a:fld>
            <a:endParaRPr lang="en-US"/>
          </a:p>
        </p:txBody>
      </p:sp>
      <p:sp>
        <p:nvSpPr>
          <p:cNvPr id="15" name="Freeform 14"/>
          <p:cNvSpPr/>
          <p:nvPr/>
        </p:nvSpPr>
        <p:spPr>
          <a:xfrm>
            <a:off x="1637769" y="2467685"/>
            <a:ext cx="1044217" cy="1922633"/>
          </a:xfrm>
          <a:custGeom>
            <a:avLst/>
            <a:gdLst>
              <a:gd name="connsiteX0" fmla="*/ 522109 w 1044217"/>
              <a:gd name="connsiteY0" fmla="*/ 0 h 1922633"/>
              <a:gd name="connsiteX1" fmla="*/ 538328 w 1044217"/>
              <a:gd name="connsiteY1" fmla="*/ 9853 h 1922633"/>
              <a:gd name="connsiteX2" fmla="*/ 1044217 w 1044217"/>
              <a:gd name="connsiteY2" fmla="*/ 961316 h 1922633"/>
              <a:gd name="connsiteX3" fmla="*/ 538328 w 1044217"/>
              <a:gd name="connsiteY3" fmla="*/ 1912779 h 1922633"/>
              <a:gd name="connsiteX4" fmla="*/ 522109 w 1044217"/>
              <a:gd name="connsiteY4" fmla="*/ 1922633 h 1922633"/>
              <a:gd name="connsiteX5" fmla="*/ 505889 w 1044217"/>
              <a:gd name="connsiteY5" fmla="*/ 1912779 h 1922633"/>
              <a:gd name="connsiteX6" fmla="*/ 0 w 1044217"/>
              <a:gd name="connsiteY6" fmla="*/ 961316 h 1922633"/>
              <a:gd name="connsiteX7" fmla="*/ 505889 w 1044217"/>
              <a:gd name="connsiteY7" fmla="*/ 9853 h 1922633"/>
              <a:gd name="connsiteX8" fmla="*/ 522109 w 1044217"/>
              <a:gd name="connsiteY8" fmla="*/ 0 h 1922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4217" h="1922633">
                <a:moveTo>
                  <a:pt x="522109" y="0"/>
                </a:moveTo>
                <a:lnTo>
                  <a:pt x="538328" y="9853"/>
                </a:lnTo>
                <a:cubicBezTo>
                  <a:pt x="843545" y="216054"/>
                  <a:pt x="1044217" y="565251"/>
                  <a:pt x="1044217" y="961316"/>
                </a:cubicBezTo>
                <a:cubicBezTo>
                  <a:pt x="1044217" y="1357382"/>
                  <a:pt x="843545" y="1706578"/>
                  <a:pt x="538328" y="1912779"/>
                </a:cubicBezTo>
                <a:lnTo>
                  <a:pt x="522109" y="1922633"/>
                </a:lnTo>
                <a:lnTo>
                  <a:pt x="505889" y="1912779"/>
                </a:lnTo>
                <a:cubicBezTo>
                  <a:pt x="200672" y="1706578"/>
                  <a:pt x="0" y="1357382"/>
                  <a:pt x="0" y="961316"/>
                </a:cubicBezTo>
                <a:cubicBezTo>
                  <a:pt x="0" y="565251"/>
                  <a:pt x="200672" y="216054"/>
                  <a:pt x="505889" y="9853"/>
                </a:cubicBezTo>
                <a:lnTo>
                  <a:pt x="522109" y="0"/>
                </a:lnTo>
                <a:close/>
              </a:path>
            </a:pathLst>
          </a:custGeom>
          <a:no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200"/>
            <a:endParaRPr lang="en-US" sz="1800" kern="1200" dirty="0">
              <a:solidFill>
                <a:prstClr val="white"/>
              </a:solidFill>
              <a:latin typeface="Arial Unicode MS" panose="020B0604020202020204" pitchFamily="34" charset="-128"/>
            </a:endParaRPr>
          </a:p>
        </p:txBody>
      </p:sp>
      <p:sp>
        <p:nvSpPr>
          <p:cNvPr id="13" name="Freeform 12"/>
          <p:cNvSpPr/>
          <p:nvPr/>
        </p:nvSpPr>
        <p:spPr>
          <a:xfrm>
            <a:off x="387135" y="2281575"/>
            <a:ext cx="1772742" cy="2294850"/>
          </a:xfrm>
          <a:custGeom>
            <a:avLst/>
            <a:gdLst>
              <a:gd name="connsiteX0" fmla="*/ 1147425 w 1772742"/>
              <a:gd name="connsiteY0" fmla="*/ 0 h 2294850"/>
              <a:gd name="connsiteX1" fmla="*/ 1694356 w 1772742"/>
              <a:gd name="connsiteY1" fmla="*/ 138488 h 2294850"/>
              <a:gd name="connsiteX2" fmla="*/ 1772742 w 1772742"/>
              <a:gd name="connsiteY2" fmla="*/ 186109 h 2294850"/>
              <a:gd name="connsiteX3" fmla="*/ 1756522 w 1772742"/>
              <a:gd name="connsiteY3" fmla="*/ 195962 h 2294850"/>
              <a:gd name="connsiteX4" fmla="*/ 1250633 w 1772742"/>
              <a:gd name="connsiteY4" fmla="*/ 1147425 h 2294850"/>
              <a:gd name="connsiteX5" fmla="*/ 1756522 w 1772742"/>
              <a:gd name="connsiteY5" fmla="*/ 2098888 h 2294850"/>
              <a:gd name="connsiteX6" fmla="*/ 1772742 w 1772742"/>
              <a:gd name="connsiteY6" fmla="*/ 2108742 h 2294850"/>
              <a:gd name="connsiteX7" fmla="*/ 1694356 w 1772742"/>
              <a:gd name="connsiteY7" fmla="*/ 2156362 h 2294850"/>
              <a:gd name="connsiteX8" fmla="*/ 1147425 w 1772742"/>
              <a:gd name="connsiteY8" fmla="*/ 2294850 h 2294850"/>
              <a:gd name="connsiteX9" fmla="*/ 0 w 1772742"/>
              <a:gd name="connsiteY9" fmla="*/ 1147425 h 2294850"/>
              <a:gd name="connsiteX10" fmla="*/ 1147425 w 1772742"/>
              <a:gd name="connsiteY10" fmla="*/ 0 h 229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72742" h="2294850">
                <a:moveTo>
                  <a:pt x="1147425" y="0"/>
                </a:moveTo>
                <a:cubicBezTo>
                  <a:pt x="1345458" y="0"/>
                  <a:pt x="1531773" y="50168"/>
                  <a:pt x="1694356" y="138488"/>
                </a:cubicBezTo>
                <a:lnTo>
                  <a:pt x="1772742" y="186109"/>
                </a:lnTo>
                <a:lnTo>
                  <a:pt x="1756522" y="195962"/>
                </a:lnTo>
                <a:cubicBezTo>
                  <a:pt x="1451305" y="402163"/>
                  <a:pt x="1250633" y="751360"/>
                  <a:pt x="1250633" y="1147425"/>
                </a:cubicBezTo>
                <a:cubicBezTo>
                  <a:pt x="1250633" y="1543491"/>
                  <a:pt x="1451305" y="1892687"/>
                  <a:pt x="1756522" y="2098888"/>
                </a:cubicBezTo>
                <a:lnTo>
                  <a:pt x="1772742" y="2108742"/>
                </a:lnTo>
                <a:lnTo>
                  <a:pt x="1694356" y="2156362"/>
                </a:lnTo>
                <a:cubicBezTo>
                  <a:pt x="1531773" y="2244682"/>
                  <a:pt x="1345458" y="2294850"/>
                  <a:pt x="1147425" y="2294850"/>
                </a:cubicBezTo>
                <a:cubicBezTo>
                  <a:pt x="513720" y="2294850"/>
                  <a:pt x="0" y="1781130"/>
                  <a:pt x="0" y="1147425"/>
                </a:cubicBezTo>
                <a:cubicBezTo>
                  <a:pt x="0" y="513720"/>
                  <a:pt x="513720" y="0"/>
                  <a:pt x="1147425" y="0"/>
                </a:cubicBezTo>
                <a:close/>
              </a:path>
            </a:pathLst>
          </a:custGeom>
          <a:solidFill>
            <a:srgbClr val="FFC000"/>
          </a:solid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200"/>
            <a:endParaRPr lang="en-US" sz="1800" kern="1200" dirty="0">
              <a:solidFill>
                <a:prstClr val="white"/>
              </a:solidFill>
              <a:latin typeface="Arial Unicode MS" panose="020B0604020202020204" pitchFamily="34" charset="-128"/>
            </a:endParaRPr>
          </a:p>
        </p:txBody>
      </p:sp>
      <p:sp>
        <p:nvSpPr>
          <p:cNvPr id="12" name="Freeform 11"/>
          <p:cNvSpPr/>
          <p:nvPr/>
        </p:nvSpPr>
        <p:spPr>
          <a:xfrm>
            <a:off x="2159878" y="2281575"/>
            <a:ext cx="1772741" cy="2294850"/>
          </a:xfrm>
          <a:custGeom>
            <a:avLst/>
            <a:gdLst>
              <a:gd name="connsiteX0" fmla="*/ 625316 w 1772741"/>
              <a:gd name="connsiteY0" fmla="*/ 0 h 2294850"/>
              <a:gd name="connsiteX1" fmla="*/ 1772741 w 1772741"/>
              <a:gd name="connsiteY1" fmla="*/ 1147425 h 2294850"/>
              <a:gd name="connsiteX2" fmla="*/ 625316 w 1772741"/>
              <a:gd name="connsiteY2" fmla="*/ 2294850 h 2294850"/>
              <a:gd name="connsiteX3" fmla="*/ 78385 w 1772741"/>
              <a:gd name="connsiteY3" fmla="*/ 2156362 h 2294850"/>
              <a:gd name="connsiteX4" fmla="*/ 0 w 1772741"/>
              <a:gd name="connsiteY4" fmla="*/ 2108742 h 2294850"/>
              <a:gd name="connsiteX5" fmla="*/ 16219 w 1772741"/>
              <a:gd name="connsiteY5" fmla="*/ 2098888 h 2294850"/>
              <a:gd name="connsiteX6" fmla="*/ 522108 w 1772741"/>
              <a:gd name="connsiteY6" fmla="*/ 1147425 h 2294850"/>
              <a:gd name="connsiteX7" fmla="*/ 16219 w 1772741"/>
              <a:gd name="connsiteY7" fmla="*/ 195962 h 2294850"/>
              <a:gd name="connsiteX8" fmla="*/ 0 w 1772741"/>
              <a:gd name="connsiteY8" fmla="*/ 186109 h 2294850"/>
              <a:gd name="connsiteX9" fmla="*/ 78385 w 1772741"/>
              <a:gd name="connsiteY9" fmla="*/ 138488 h 2294850"/>
              <a:gd name="connsiteX10" fmla="*/ 625316 w 1772741"/>
              <a:gd name="connsiteY10" fmla="*/ 0 h 229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72741" h="2294850">
                <a:moveTo>
                  <a:pt x="625316" y="0"/>
                </a:moveTo>
                <a:cubicBezTo>
                  <a:pt x="1259021" y="0"/>
                  <a:pt x="1772741" y="513720"/>
                  <a:pt x="1772741" y="1147425"/>
                </a:cubicBezTo>
                <a:cubicBezTo>
                  <a:pt x="1772741" y="1781130"/>
                  <a:pt x="1259021" y="2294850"/>
                  <a:pt x="625316" y="2294850"/>
                </a:cubicBezTo>
                <a:cubicBezTo>
                  <a:pt x="427283" y="2294850"/>
                  <a:pt x="240968" y="2244682"/>
                  <a:pt x="78385" y="2156362"/>
                </a:cubicBezTo>
                <a:lnTo>
                  <a:pt x="0" y="2108742"/>
                </a:lnTo>
                <a:lnTo>
                  <a:pt x="16219" y="2098888"/>
                </a:lnTo>
                <a:cubicBezTo>
                  <a:pt x="321436" y="1892687"/>
                  <a:pt x="522108" y="1543491"/>
                  <a:pt x="522108" y="1147425"/>
                </a:cubicBezTo>
                <a:cubicBezTo>
                  <a:pt x="522108" y="751360"/>
                  <a:pt x="321436" y="402163"/>
                  <a:pt x="16219" y="195962"/>
                </a:cubicBezTo>
                <a:lnTo>
                  <a:pt x="0" y="186109"/>
                </a:lnTo>
                <a:lnTo>
                  <a:pt x="78385" y="138488"/>
                </a:lnTo>
                <a:cubicBezTo>
                  <a:pt x="240968" y="50168"/>
                  <a:pt x="427283" y="0"/>
                  <a:pt x="625316" y="0"/>
                </a:cubicBezTo>
                <a:close/>
              </a:path>
            </a:pathLst>
          </a:custGeom>
          <a:solidFill>
            <a:srgbClr val="FFC000"/>
          </a:solid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200"/>
            <a:endParaRPr lang="en-US" sz="1800" kern="1200" dirty="0">
              <a:solidFill>
                <a:prstClr val="white"/>
              </a:solidFill>
              <a:latin typeface="Arial Unicode MS" panose="020B0604020202020204" pitchFamily="34" charset="-128"/>
            </a:endParaRPr>
          </a:p>
        </p:txBody>
      </p:sp>
      <p:pic>
        <p:nvPicPr>
          <p:cNvPr id="10"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82461" y="2955952"/>
            <a:ext cx="946096" cy="94609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Image result for document ic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21772" y="2955952"/>
            <a:ext cx="946096" cy="94609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3"/>
          <a:stretch>
            <a:fillRect/>
          </a:stretch>
        </p:blipFill>
        <p:spPr>
          <a:xfrm>
            <a:off x="4287672" y="1652423"/>
            <a:ext cx="3935851" cy="3786679"/>
          </a:xfrm>
          <a:prstGeom prst="rect">
            <a:avLst/>
          </a:prstGeom>
        </p:spPr>
      </p:pic>
      <p:cxnSp>
        <p:nvCxnSpPr>
          <p:cNvPr id="14" name="Straight Connector 13">
            <a:extLst>
              <a:ext uri="{FF2B5EF4-FFF2-40B4-BE49-F238E27FC236}">
                <a16:creationId xmlns:a16="http://schemas.microsoft.com/office/drawing/2014/main" id="{43EFECB8-5FC6-5440-9529-8C17703FF409}"/>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F9C5D47-2B58-1441-9064-FBBB1B0E75DE}"/>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692276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a:t>What about disjoint tokens?</a:t>
            </a:r>
            <a:endParaRPr lang="en-US" dirty="0"/>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59</a:t>
            </a:fld>
            <a:endParaRPr lang="en-US"/>
          </a:p>
        </p:txBody>
      </p:sp>
      <p:sp>
        <p:nvSpPr>
          <p:cNvPr id="6" name="TextBox 5"/>
          <p:cNvSpPr txBox="1"/>
          <p:nvPr/>
        </p:nvSpPr>
        <p:spPr>
          <a:xfrm>
            <a:off x="867104" y="1718442"/>
            <a:ext cx="3948517" cy="584775"/>
          </a:xfrm>
          <a:prstGeom prst="rect">
            <a:avLst/>
          </a:prstGeom>
          <a:noFill/>
        </p:spPr>
        <p:txBody>
          <a:bodyPr wrap="none" rtlCol="0">
            <a:spAutoFit/>
          </a:bodyPr>
          <a:lstStyle/>
          <a:p>
            <a:r>
              <a:rPr lang="en-US" sz="3200" dirty="0" err="1"/>
              <a:t>G_ComparisonCloud.R</a:t>
            </a:r>
            <a:endParaRPr lang="en-US" sz="3200" dirty="0"/>
          </a:p>
        </p:txBody>
      </p:sp>
      <p:cxnSp>
        <p:nvCxnSpPr>
          <p:cNvPr id="7" name="Straight Connector 6">
            <a:extLst>
              <a:ext uri="{FF2B5EF4-FFF2-40B4-BE49-F238E27FC236}">
                <a16:creationId xmlns:a16="http://schemas.microsoft.com/office/drawing/2014/main" id="{A0EC6313-EB8A-734D-8222-4CFF784570D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A3221BB-C1F5-EE4C-80EF-72D7B6F82EF6}"/>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3659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F8B3E3-365C-48CC-ACC2-5A49D428A726}"/>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41198A7C-9056-41AA-81EE-0A923F1F978C}"/>
              </a:ext>
            </a:extLst>
          </p:cNvPr>
          <p:cNvSpPr>
            <a:spLocks noGrp="1"/>
          </p:cNvSpPr>
          <p:nvPr>
            <p:ph type="title"/>
          </p:nvPr>
        </p:nvSpPr>
        <p:spPr/>
        <p:txBody>
          <a:bodyPr/>
          <a:lstStyle/>
          <a:p>
            <a:r>
              <a:rPr lang="en-US" dirty="0"/>
              <a:t>Stacked Bar Charts</a:t>
            </a:r>
          </a:p>
        </p:txBody>
      </p:sp>
      <p:sp>
        <p:nvSpPr>
          <p:cNvPr id="5" name="Footer Placeholder 4">
            <a:extLst>
              <a:ext uri="{FF2B5EF4-FFF2-40B4-BE49-F238E27FC236}">
                <a16:creationId xmlns:a16="http://schemas.microsoft.com/office/drawing/2014/main" id="{B43115E9-36AC-4130-B5E5-0233B14BC6C8}"/>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656858DC-289D-4205-97DF-6D198382ADA5}"/>
              </a:ext>
            </a:extLst>
          </p:cNvPr>
          <p:cNvSpPr>
            <a:spLocks noGrp="1"/>
          </p:cNvSpPr>
          <p:nvPr>
            <p:ph type="sldNum" sz="quarter" idx="4"/>
          </p:nvPr>
        </p:nvSpPr>
        <p:spPr/>
        <p:txBody>
          <a:bodyPr/>
          <a:lstStyle/>
          <a:p>
            <a:fld id="{37290FF7-652B-4475-AEAB-8B1A5D23AE09}" type="slidenum">
              <a:rPr lang="en-US" smtClean="0"/>
              <a:t>6</a:t>
            </a:fld>
            <a:endParaRPr lang="en-US"/>
          </a:p>
        </p:txBody>
      </p:sp>
      <p:sp>
        <p:nvSpPr>
          <p:cNvPr id="6" name="Rectangle 5">
            <a:extLst>
              <a:ext uri="{FF2B5EF4-FFF2-40B4-BE49-F238E27FC236}">
                <a16:creationId xmlns:a16="http://schemas.microsoft.com/office/drawing/2014/main" id="{42B0F298-4595-4EDA-9FF2-6C47C2C2404E}"/>
              </a:ext>
            </a:extLst>
          </p:cNvPr>
          <p:cNvSpPr/>
          <p:nvPr/>
        </p:nvSpPr>
        <p:spPr>
          <a:xfrm>
            <a:off x="179917" y="1204782"/>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Stacked bar charts lets you compare </a:t>
            </a:r>
            <a:r>
              <a:rPr lang="en-US" i="1" dirty="0"/>
              <a:t>proportion</a:t>
            </a:r>
            <a:r>
              <a:rPr lang="en-US" dirty="0"/>
              <a:t> </a:t>
            </a:r>
            <a:r>
              <a:rPr lang="en-US" b="1" u="sng" dirty="0"/>
              <a:t>within</a:t>
            </a:r>
            <a:r>
              <a:rPr lang="en-US" dirty="0"/>
              <a:t> a category</a:t>
            </a:r>
          </a:p>
        </p:txBody>
      </p:sp>
      <p:pic>
        <p:nvPicPr>
          <p:cNvPr id="2050" name="Picture 2" descr="Image result for ggplot2 stacked bar ch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3261" y="1502445"/>
            <a:ext cx="5137478" cy="3853110"/>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B5FC64E2-489A-1A4D-B729-F784EF036696}"/>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32F8717-1090-964F-849F-43EFFFECCBB9}"/>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10E6FCBD-551E-58FB-E851-4C6E60DA200A}"/>
              </a:ext>
            </a:extLst>
          </p:cNvPr>
          <p:cNvSpPr/>
          <p:nvPr/>
        </p:nvSpPr>
        <p:spPr>
          <a:xfrm>
            <a:off x="179917" y="5712182"/>
            <a:ext cx="8784167" cy="644155"/>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If you have a category of documents and a word list you can measure the density of terms from the list within the document groups.</a:t>
            </a:r>
          </a:p>
        </p:txBody>
      </p:sp>
    </p:spTree>
    <p:extLst>
      <p:ext uri="{BB962C8B-B14F-4D97-AF65-F5344CB8AC3E}">
        <p14:creationId xmlns:p14="http://schemas.microsoft.com/office/powerpoint/2010/main" val="231577961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dirty="0"/>
              <a:t>What about proportional similarities?</a:t>
            </a:r>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60</a:t>
            </a:fld>
            <a:endParaRPr lang="en-US"/>
          </a:p>
        </p:txBody>
      </p:sp>
      <p:pic>
        <p:nvPicPr>
          <p:cNvPr id="14" name="Picture 13"/>
          <p:cNvPicPr>
            <a:picLocks noChangeAspect="1"/>
          </p:cNvPicPr>
          <p:nvPr/>
        </p:nvPicPr>
        <p:blipFill>
          <a:blip r:embed="rId2"/>
          <a:stretch>
            <a:fillRect/>
          </a:stretch>
        </p:blipFill>
        <p:spPr>
          <a:xfrm>
            <a:off x="5080767" y="1852284"/>
            <a:ext cx="3333750" cy="3248025"/>
          </a:xfrm>
          <a:prstGeom prst="rect">
            <a:avLst/>
          </a:prstGeom>
        </p:spPr>
      </p:pic>
      <p:sp>
        <p:nvSpPr>
          <p:cNvPr id="16" name="Oval 15"/>
          <p:cNvSpPr/>
          <p:nvPr/>
        </p:nvSpPr>
        <p:spPr>
          <a:xfrm>
            <a:off x="387135" y="2281575"/>
            <a:ext cx="2294850" cy="2294850"/>
          </a:xfrm>
          <a:prstGeom prst="ellipse">
            <a:avLst/>
          </a:prstGeom>
          <a:no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sp>
        <p:nvSpPr>
          <p:cNvPr id="17" name="Oval 16"/>
          <p:cNvSpPr/>
          <p:nvPr/>
        </p:nvSpPr>
        <p:spPr>
          <a:xfrm>
            <a:off x="1637768" y="2281575"/>
            <a:ext cx="2294850" cy="2294850"/>
          </a:xfrm>
          <a:prstGeom prst="ellipse">
            <a:avLst/>
          </a:prstGeom>
          <a:no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pic>
        <p:nvPicPr>
          <p:cNvPr id="18" name="Picture 2" descr="Image result for document ic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2461" y="2955952"/>
            <a:ext cx="946096" cy="94609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Image result for document ic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21772" y="2955952"/>
            <a:ext cx="946096" cy="946096"/>
          </a:xfrm>
          <a:prstGeom prst="rect">
            <a:avLst/>
          </a:prstGeom>
          <a:noFill/>
          <a:extLst>
            <a:ext uri="{909E8E84-426E-40DD-AFC4-6F175D3DCCD1}">
              <a14:hiddenFill xmlns:a14="http://schemas.microsoft.com/office/drawing/2010/main">
                <a:solidFill>
                  <a:srgbClr val="FFFFFF"/>
                </a:solidFill>
              </a14:hiddenFill>
            </a:ext>
          </a:extLst>
        </p:spPr>
      </p:pic>
      <p:sp>
        <p:nvSpPr>
          <p:cNvPr id="20" name="Freeform 19"/>
          <p:cNvSpPr/>
          <p:nvPr/>
        </p:nvSpPr>
        <p:spPr>
          <a:xfrm>
            <a:off x="1648279" y="2478196"/>
            <a:ext cx="1044217" cy="1922633"/>
          </a:xfrm>
          <a:custGeom>
            <a:avLst/>
            <a:gdLst>
              <a:gd name="connsiteX0" fmla="*/ 522109 w 1044217"/>
              <a:gd name="connsiteY0" fmla="*/ 0 h 1922633"/>
              <a:gd name="connsiteX1" fmla="*/ 538328 w 1044217"/>
              <a:gd name="connsiteY1" fmla="*/ 9853 h 1922633"/>
              <a:gd name="connsiteX2" fmla="*/ 1044217 w 1044217"/>
              <a:gd name="connsiteY2" fmla="*/ 961316 h 1922633"/>
              <a:gd name="connsiteX3" fmla="*/ 538328 w 1044217"/>
              <a:gd name="connsiteY3" fmla="*/ 1912779 h 1922633"/>
              <a:gd name="connsiteX4" fmla="*/ 522109 w 1044217"/>
              <a:gd name="connsiteY4" fmla="*/ 1922633 h 1922633"/>
              <a:gd name="connsiteX5" fmla="*/ 505889 w 1044217"/>
              <a:gd name="connsiteY5" fmla="*/ 1912779 h 1922633"/>
              <a:gd name="connsiteX6" fmla="*/ 0 w 1044217"/>
              <a:gd name="connsiteY6" fmla="*/ 961316 h 1922633"/>
              <a:gd name="connsiteX7" fmla="*/ 505889 w 1044217"/>
              <a:gd name="connsiteY7" fmla="*/ 9853 h 1922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4217" h="1922633">
                <a:moveTo>
                  <a:pt x="522109" y="0"/>
                </a:moveTo>
                <a:lnTo>
                  <a:pt x="538328" y="9853"/>
                </a:lnTo>
                <a:cubicBezTo>
                  <a:pt x="843545" y="216054"/>
                  <a:pt x="1044217" y="565251"/>
                  <a:pt x="1044217" y="961316"/>
                </a:cubicBezTo>
                <a:cubicBezTo>
                  <a:pt x="1044217" y="1357382"/>
                  <a:pt x="843545" y="1706578"/>
                  <a:pt x="538328" y="1912779"/>
                </a:cubicBezTo>
                <a:lnTo>
                  <a:pt x="522109" y="1922633"/>
                </a:lnTo>
                <a:lnTo>
                  <a:pt x="505889" y="1912779"/>
                </a:lnTo>
                <a:cubicBezTo>
                  <a:pt x="200672" y="1706578"/>
                  <a:pt x="0" y="1357382"/>
                  <a:pt x="0" y="961316"/>
                </a:cubicBezTo>
                <a:cubicBezTo>
                  <a:pt x="0" y="565251"/>
                  <a:pt x="200672" y="216054"/>
                  <a:pt x="505889" y="9853"/>
                </a:cubicBezTo>
                <a:close/>
              </a:path>
            </a:pathLst>
          </a:custGeom>
          <a:solidFill>
            <a:srgbClr val="FFC000"/>
          </a:solid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200"/>
            <a:endParaRPr lang="en-US" sz="1800" kern="1200" dirty="0">
              <a:solidFill>
                <a:prstClr val="white"/>
              </a:solidFill>
              <a:latin typeface="Arial Unicode MS" panose="020B0604020202020204" pitchFamily="34" charset="-128"/>
            </a:endParaRPr>
          </a:p>
        </p:txBody>
      </p:sp>
      <p:sp>
        <p:nvSpPr>
          <p:cNvPr id="21" name="TextBox 20">
            <a:extLst>
              <a:ext uri="{FF2B5EF4-FFF2-40B4-BE49-F238E27FC236}">
                <a16:creationId xmlns:a16="http://schemas.microsoft.com/office/drawing/2014/main" id="{A5A3EE36-0573-4214-8E8B-E9BD628BC999}"/>
              </a:ext>
            </a:extLst>
          </p:cNvPr>
          <p:cNvSpPr txBox="1"/>
          <p:nvPr/>
        </p:nvSpPr>
        <p:spPr>
          <a:xfrm>
            <a:off x="157656" y="1169847"/>
            <a:ext cx="8828688" cy="340806"/>
          </a:xfrm>
          <a:prstGeom prst="rect">
            <a:avLst/>
          </a:prstGeom>
          <a:solidFill>
            <a:schemeClr val="accent6">
              <a:lumMod val="60000"/>
              <a:lumOff val="40000"/>
            </a:schemeClr>
          </a:solidFill>
        </p:spPr>
        <p:txBody>
          <a:bodyPr wrap="square" rtlCol="0">
            <a:spAutoFit/>
          </a:bodyPr>
          <a:lstStyle/>
          <a:p>
            <a:pPr algn="ctr" defTabSz="457200"/>
            <a:r>
              <a:rPr lang="en-US" sz="1600" dirty="0">
                <a:solidFill>
                  <a:prstClr val="white"/>
                </a:solidFill>
                <a:latin typeface="+mj-lt"/>
                <a:ea typeface="Arial Unicode MS" panose="020B0604020202020204" pitchFamily="34" charset="-128"/>
                <a:cs typeface="Arial Unicode MS" panose="020B0604020202020204" pitchFamily="34" charset="-128"/>
              </a:rPr>
              <a:t>The problem is that if </a:t>
            </a:r>
            <a:r>
              <a:rPr lang="en-US" sz="1600" dirty="0" err="1">
                <a:solidFill>
                  <a:prstClr val="white"/>
                </a:solidFill>
                <a:latin typeface="+mj-lt"/>
                <a:ea typeface="Arial Unicode MS" panose="020B0604020202020204" pitchFamily="34" charset="-128"/>
                <a:cs typeface="Arial Unicode MS" panose="020B0604020202020204" pitchFamily="34" charset="-128"/>
              </a:rPr>
              <a:t>corpusA</a:t>
            </a:r>
            <a:r>
              <a:rPr lang="en-US" sz="1600" dirty="0">
                <a:solidFill>
                  <a:prstClr val="white"/>
                </a:solidFill>
                <a:latin typeface="+mj-lt"/>
                <a:ea typeface="Arial Unicode MS" panose="020B0604020202020204" pitchFamily="34" charset="-128"/>
                <a:cs typeface="Arial Unicode MS" panose="020B0604020202020204" pitchFamily="34" charset="-128"/>
              </a:rPr>
              <a:t> has 1 instance &amp; corpus has 1000 they appear as shared.</a:t>
            </a:r>
            <a:endParaRPr lang="en-US" sz="1600" kern="1200" dirty="0">
              <a:solidFill>
                <a:prstClr val="white"/>
              </a:solidFill>
              <a:latin typeface="+mj-lt"/>
              <a:ea typeface="Arial Unicode MS" panose="020B0604020202020204" pitchFamily="34" charset="-128"/>
              <a:cs typeface="Arial Unicode MS" panose="020B0604020202020204" pitchFamily="34" charset="-128"/>
            </a:endParaRPr>
          </a:p>
        </p:txBody>
      </p:sp>
      <p:cxnSp>
        <p:nvCxnSpPr>
          <p:cNvPr id="13" name="Straight Connector 12">
            <a:extLst>
              <a:ext uri="{FF2B5EF4-FFF2-40B4-BE49-F238E27FC236}">
                <a16:creationId xmlns:a16="http://schemas.microsoft.com/office/drawing/2014/main" id="{C2087EDF-BED7-6F4D-92E0-977D8809AD3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9332FA5-85C7-404C-9737-654080E807E0}"/>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44317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F1037A-0BEB-FB47-BFD1-78614EDFBC5A}"/>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26BCF145-588B-BA4A-8D78-F7AD004B9798}"/>
              </a:ext>
            </a:extLst>
          </p:cNvPr>
          <p:cNvSpPr>
            <a:spLocks noGrp="1"/>
          </p:cNvSpPr>
          <p:nvPr>
            <p:ph type="title"/>
          </p:nvPr>
        </p:nvSpPr>
        <p:spPr/>
        <p:txBody>
          <a:bodyPr/>
          <a:lstStyle/>
          <a:p>
            <a:r>
              <a:rPr lang="en-US" dirty="0"/>
              <a:t>Let’s make some pyramids</a:t>
            </a:r>
          </a:p>
        </p:txBody>
      </p:sp>
      <p:sp>
        <p:nvSpPr>
          <p:cNvPr id="4" name="Footer Placeholder 3">
            <a:extLst>
              <a:ext uri="{FF2B5EF4-FFF2-40B4-BE49-F238E27FC236}">
                <a16:creationId xmlns:a16="http://schemas.microsoft.com/office/drawing/2014/main" id="{C975DB8A-6BC2-D546-9A79-0C0B4392EF6E}"/>
              </a:ext>
            </a:extLst>
          </p:cNvPr>
          <p:cNvSpPr>
            <a:spLocks noGrp="1"/>
          </p:cNvSpPr>
          <p:nvPr>
            <p:ph type="ftr" sz="quarter" idx="3"/>
          </p:nvPr>
        </p:nvSpPr>
        <p:spPr/>
        <p:txBody>
          <a:bodyPr/>
          <a:lstStyle/>
          <a:p>
            <a:r>
              <a:rPr lang="en-US"/>
              <a:t>Kwartler</a:t>
            </a:r>
            <a:endParaRPr lang="en-US" dirty="0"/>
          </a:p>
        </p:txBody>
      </p:sp>
      <p:sp>
        <p:nvSpPr>
          <p:cNvPr id="5" name="Slide Number Placeholder 4">
            <a:extLst>
              <a:ext uri="{FF2B5EF4-FFF2-40B4-BE49-F238E27FC236}">
                <a16:creationId xmlns:a16="http://schemas.microsoft.com/office/drawing/2014/main" id="{62A030C0-5576-7D4D-9DE3-7E6A87332B53}"/>
              </a:ext>
            </a:extLst>
          </p:cNvPr>
          <p:cNvSpPr>
            <a:spLocks noGrp="1"/>
          </p:cNvSpPr>
          <p:nvPr>
            <p:ph type="sldNum" sz="quarter" idx="4"/>
          </p:nvPr>
        </p:nvSpPr>
        <p:spPr/>
        <p:txBody>
          <a:bodyPr/>
          <a:lstStyle/>
          <a:p>
            <a:fld id="{37290FF7-652B-4475-AEAB-8B1A5D23AE09}" type="slidenum">
              <a:rPr lang="en-US" smtClean="0"/>
              <a:pPr/>
              <a:t>61</a:t>
            </a:fld>
            <a:endParaRPr lang="en-US" dirty="0"/>
          </a:p>
        </p:txBody>
      </p:sp>
      <p:pic>
        <p:nvPicPr>
          <p:cNvPr id="6" name="Picture 5">
            <a:extLst>
              <a:ext uri="{FF2B5EF4-FFF2-40B4-BE49-F238E27FC236}">
                <a16:creationId xmlns:a16="http://schemas.microsoft.com/office/drawing/2014/main" id="{D2F58D69-D46D-034A-91D9-5DBFD1B00627}"/>
              </a:ext>
            </a:extLst>
          </p:cNvPr>
          <p:cNvPicPr>
            <a:picLocks noChangeAspect="1"/>
          </p:cNvPicPr>
          <p:nvPr/>
        </p:nvPicPr>
        <p:blipFill>
          <a:blip r:embed="rId2"/>
          <a:stretch>
            <a:fillRect/>
          </a:stretch>
        </p:blipFill>
        <p:spPr>
          <a:xfrm>
            <a:off x="2921374" y="1331258"/>
            <a:ext cx="3811964" cy="4612341"/>
          </a:xfrm>
          <a:prstGeom prst="rect">
            <a:avLst/>
          </a:prstGeom>
        </p:spPr>
      </p:pic>
      <p:cxnSp>
        <p:nvCxnSpPr>
          <p:cNvPr id="7" name="Straight Connector 6">
            <a:extLst>
              <a:ext uri="{FF2B5EF4-FFF2-40B4-BE49-F238E27FC236}">
                <a16:creationId xmlns:a16="http://schemas.microsoft.com/office/drawing/2014/main" id="{0F24B951-0C0F-0647-95D1-7DFE37A3446A}"/>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47048EE-6D65-C548-9B77-52CAFD322556}"/>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506378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pPr/>
              <a:t>6/14/25</a:t>
            </a:fld>
            <a:endParaRPr lang="en-US"/>
          </a:p>
        </p:txBody>
      </p:sp>
      <p:sp>
        <p:nvSpPr>
          <p:cNvPr id="3" name="Title 2"/>
          <p:cNvSpPr>
            <a:spLocks noGrp="1"/>
          </p:cNvSpPr>
          <p:nvPr>
            <p:ph type="title"/>
          </p:nvPr>
        </p:nvSpPr>
        <p:spPr/>
        <p:txBody>
          <a:bodyPr/>
          <a:lstStyle/>
          <a:p>
            <a:r>
              <a:rPr lang="en-US" dirty="0"/>
              <a:t>Steps for a pyramid plot…collapse</a:t>
            </a:r>
          </a:p>
        </p:txBody>
      </p:sp>
      <p:sp>
        <p:nvSpPr>
          <p:cNvPr id="5" name="Footer Placeholder 4"/>
          <p:cNvSpPr>
            <a:spLocks noGrp="1"/>
          </p:cNvSpPr>
          <p:nvPr>
            <p:ph type="ftr" sz="quarter" idx="3"/>
          </p:nvPr>
        </p:nvSpPr>
        <p:spPr/>
        <p:txBody>
          <a:bodyPr/>
          <a:lstStyle/>
          <a:p>
            <a:r>
              <a:rPr lang="en-US"/>
              <a:t>Kwartler</a:t>
            </a:r>
            <a:endParaRPr lang="en-US" dirty="0"/>
          </a:p>
        </p:txBody>
      </p:sp>
      <p:sp>
        <p:nvSpPr>
          <p:cNvPr id="4" name="Slide Number Placeholder 3"/>
          <p:cNvSpPr>
            <a:spLocks noGrp="1"/>
          </p:cNvSpPr>
          <p:nvPr>
            <p:ph type="sldNum" sz="quarter" idx="4"/>
          </p:nvPr>
        </p:nvSpPr>
        <p:spPr/>
        <p:txBody>
          <a:bodyPr/>
          <a:lstStyle/>
          <a:p>
            <a:fld id="{37290FF7-652B-4475-AEAB-8B1A5D23AE09}" type="slidenum">
              <a:rPr lang="en-US" smtClean="0"/>
              <a:pPr/>
              <a:t>62</a:t>
            </a:fld>
            <a:endParaRPr lang="en-US"/>
          </a:p>
        </p:txBody>
      </p:sp>
      <p:cxnSp>
        <p:nvCxnSpPr>
          <p:cNvPr id="31" name="Straight Connector 30">
            <a:extLst>
              <a:ext uri="{FF2B5EF4-FFF2-40B4-BE49-F238E27FC236}">
                <a16:creationId xmlns:a16="http://schemas.microsoft.com/office/drawing/2014/main" id="{E72FB341-653C-6248-9A9E-A3560918CD17}"/>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48539B6-99A5-C54D-9A8A-091747261F08}"/>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33" name="Picture 2" descr="Image result for document icon">
            <a:extLst>
              <a:ext uri="{FF2B5EF4-FFF2-40B4-BE49-F238E27FC236}">
                <a16:creationId xmlns:a16="http://schemas.microsoft.com/office/drawing/2014/main" id="{FAA4598B-8347-B443-8BE4-C9929BE8FC2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40761" y="1862966"/>
            <a:ext cx="946096" cy="946096"/>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C1854C67-4A43-5D4A-9922-AB4F18A2D374}"/>
              </a:ext>
            </a:extLst>
          </p:cNvPr>
          <p:cNvSpPr txBox="1"/>
          <p:nvPr/>
        </p:nvSpPr>
        <p:spPr>
          <a:xfrm>
            <a:off x="6306208" y="961242"/>
            <a:ext cx="2615203" cy="646331"/>
          </a:xfrm>
          <a:prstGeom prst="rect">
            <a:avLst/>
          </a:prstGeom>
          <a:noFill/>
        </p:spPr>
        <p:txBody>
          <a:bodyPr wrap="none" rtlCol="0">
            <a:spAutoFit/>
          </a:bodyPr>
          <a:lstStyle/>
          <a:p>
            <a:pPr algn="ctr"/>
            <a:r>
              <a:rPr lang="en-US" b="1" u="sng" dirty="0"/>
              <a:t>Combined/Collapsed </a:t>
            </a:r>
          </a:p>
          <a:p>
            <a:pPr algn="ctr"/>
            <a:r>
              <a:rPr lang="en-US" b="1" u="sng" dirty="0"/>
              <a:t>into a 2 document corpus</a:t>
            </a:r>
          </a:p>
        </p:txBody>
      </p:sp>
      <p:sp>
        <p:nvSpPr>
          <p:cNvPr id="35" name="TextBox 34">
            <a:extLst>
              <a:ext uri="{FF2B5EF4-FFF2-40B4-BE49-F238E27FC236}">
                <a16:creationId xmlns:a16="http://schemas.microsoft.com/office/drawing/2014/main" id="{97478C4C-9A81-144F-86AF-03EC15323DD2}"/>
              </a:ext>
            </a:extLst>
          </p:cNvPr>
          <p:cNvSpPr txBox="1"/>
          <p:nvPr/>
        </p:nvSpPr>
        <p:spPr>
          <a:xfrm>
            <a:off x="288146" y="1245022"/>
            <a:ext cx="2409121" cy="369332"/>
          </a:xfrm>
          <a:prstGeom prst="rect">
            <a:avLst/>
          </a:prstGeom>
          <a:noFill/>
        </p:spPr>
        <p:txBody>
          <a:bodyPr wrap="none" rtlCol="0">
            <a:spAutoFit/>
          </a:bodyPr>
          <a:lstStyle/>
          <a:p>
            <a:r>
              <a:rPr lang="en-US" b="1" u="sng" dirty="0" err="1"/>
              <a:t>CorpusA</a:t>
            </a:r>
            <a:r>
              <a:rPr lang="en-US" b="1" u="sng" dirty="0"/>
              <a:t> – 1000 Tweets</a:t>
            </a:r>
          </a:p>
        </p:txBody>
      </p:sp>
      <p:grpSp>
        <p:nvGrpSpPr>
          <p:cNvPr id="36" name="Group 35">
            <a:extLst>
              <a:ext uri="{FF2B5EF4-FFF2-40B4-BE49-F238E27FC236}">
                <a16:creationId xmlns:a16="http://schemas.microsoft.com/office/drawing/2014/main" id="{0F6B5C53-9DB3-7748-90D5-60484A9799B6}"/>
              </a:ext>
            </a:extLst>
          </p:cNvPr>
          <p:cNvGrpSpPr/>
          <p:nvPr/>
        </p:nvGrpSpPr>
        <p:grpSpPr>
          <a:xfrm>
            <a:off x="-1" y="1599580"/>
            <a:ext cx="3008243" cy="825575"/>
            <a:chOff x="2393494" y="2948152"/>
            <a:chExt cx="3008243" cy="825575"/>
          </a:xfrm>
        </p:grpSpPr>
        <p:grpSp>
          <p:nvGrpSpPr>
            <p:cNvPr id="37" name="Group 36">
              <a:extLst>
                <a:ext uri="{FF2B5EF4-FFF2-40B4-BE49-F238E27FC236}">
                  <a16:creationId xmlns:a16="http://schemas.microsoft.com/office/drawing/2014/main" id="{36E38639-F2B8-AB46-AECA-300D07A2ACA6}"/>
                </a:ext>
              </a:extLst>
            </p:cNvPr>
            <p:cNvGrpSpPr/>
            <p:nvPr/>
          </p:nvGrpSpPr>
          <p:grpSpPr>
            <a:xfrm>
              <a:off x="2511573" y="3074532"/>
              <a:ext cx="2736003" cy="572814"/>
              <a:chOff x="2538396" y="3039060"/>
              <a:chExt cx="2736003" cy="572814"/>
            </a:xfrm>
          </p:grpSpPr>
          <p:pic>
            <p:nvPicPr>
              <p:cNvPr id="39" name="Picture 2" descr="Image result for document icon">
                <a:extLst>
                  <a:ext uri="{FF2B5EF4-FFF2-40B4-BE49-F238E27FC236}">
                    <a16:creationId xmlns:a16="http://schemas.microsoft.com/office/drawing/2014/main" id="{6257AF65-A7DB-0940-B4E3-B53600111B3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66941"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descr="Image result for document icon">
                <a:extLst>
                  <a:ext uri="{FF2B5EF4-FFF2-40B4-BE49-F238E27FC236}">
                    <a16:creationId xmlns:a16="http://schemas.microsoft.com/office/drawing/2014/main" id="{82F72F12-4728-6D4E-B28A-DBAF9180634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8396"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2" descr="Image result for document icon">
                <a:extLst>
                  <a:ext uri="{FF2B5EF4-FFF2-40B4-BE49-F238E27FC236}">
                    <a16:creationId xmlns:a16="http://schemas.microsoft.com/office/drawing/2014/main" id="{DC9B2EBE-7C7E-014A-8FCF-FE0499E4266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01585"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descr="Image result for document icon">
                <a:extLst>
                  <a:ext uri="{FF2B5EF4-FFF2-40B4-BE49-F238E27FC236}">
                    <a16:creationId xmlns:a16="http://schemas.microsoft.com/office/drawing/2014/main" id="{059BCB82-09C6-0F44-89F2-D166B996361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86293"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2" descr="Image result for document icon">
                <a:extLst>
                  <a:ext uri="{FF2B5EF4-FFF2-40B4-BE49-F238E27FC236}">
                    <a16:creationId xmlns:a16="http://schemas.microsoft.com/office/drawing/2014/main" id="{777F27E4-6717-6A45-8485-76A25A22EDF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26617" y="3039060"/>
                <a:ext cx="572814" cy="572814"/>
              </a:xfrm>
              <a:prstGeom prst="rect">
                <a:avLst/>
              </a:prstGeom>
              <a:noFill/>
              <a:extLst>
                <a:ext uri="{909E8E84-426E-40DD-AFC4-6F175D3DCCD1}">
                  <a14:hiddenFill xmlns:a14="http://schemas.microsoft.com/office/drawing/2010/main">
                    <a:solidFill>
                      <a:srgbClr val="FFFFFF"/>
                    </a:solidFill>
                  </a14:hiddenFill>
                </a:ext>
              </a:extLst>
            </p:spPr>
          </p:pic>
        </p:grpSp>
        <p:sp>
          <p:nvSpPr>
            <p:cNvPr id="38" name="Rounded Rectangle 37">
              <a:extLst>
                <a:ext uri="{FF2B5EF4-FFF2-40B4-BE49-F238E27FC236}">
                  <a16:creationId xmlns:a16="http://schemas.microsoft.com/office/drawing/2014/main" id="{0003D47B-4624-5A4F-8393-BEC973C5FF30}"/>
                </a:ext>
              </a:extLst>
            </p:cNvPr>
            <p:cNvSpPr/>
            <p:nvPr/>
          </p:nvSpPr>
          <p:spPr>
            <a:xfrm>
              <a:off x="2393494" y="2948152"/>
              <a:ext cx="3008243" cy="825575"/>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TextBox 43">
            <a:extLst>
              <a:ext uri="{FF2B5EF4-FFF2-40B4-BE49-F238E27FC236}">
                <a16:creationId xmlns:a16="http://schemas.microsoft.com/office/drawing/2014/main" id="{56C88CC2-701D-D045-8BA7-5DD700A1837A}"/>
              </a:ext>
            </a:extLst>
          </p:cNvPr>
          <p:cNvSpPr txBox="1"/>
          <p:nvPr/>
        </p:nvSpPr>
        <p:spPr>
          <a:xfrm>
            <a:off x="292955" y="3187610"/>
            <a:ext cx="2399503" cy="369332"/>
          </a:xfrm>
          <a:prstGeom prst="rect">
            <a:avLst/>
          </a:prstGeom>
          <a:noFill/>
        </p:spPr>
        <p:txBody>
          <a:bodyPr wrap="none" rtlCol="0">
            <a:spAutoFit/>
          </a:bodyPr>
          <a:lstStyle/>
          <a:p>
            <a:r>
              <a:rPr lang="en-US" b="1" u="sng" dirty="0" err="1"/>
              <a:t>CorpusB</a:t>
            </a:r>
            <a:r>
              <a:rPr lang="en-US" b="1" u="sng" dirty="0"/>
              <a:t> – 1000 Tweets</a:t>
            </a:r>
          </a:p>
        </p:txBody>
      </p:sp>
      <p:sp>
        <p:nvSpPr>
          <p:cNvPr id="45" name="Right Arrow 44">
            <a:extLst>
              <a:ext uri="{FF2B5EF4-FFF2-40B4-BE49-F238E27FC236}">
                <a16:creationId xmlns:a16="http://schemas.microsoft.com/office/drawing/2014/main" id="{EDAAC564-908C-B74D-BFF9-C24BC3729652}"/>
              </a:ext>
            </a:extLst>
          </p:cNvPr>
          <p:cNvSpPr/>
          <p:nvPr/>
        </p:nvSpPr>
        <p:spPr>
          <a:xfrm>
            <a:off x="3151392" y="1647844"/>
            <a:ext cx="3058511" cy="693683"/>
          </a:xfrm>
          <a:prstGeom prst="rightArrow">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Clean &amp; Collapse</a:t>
            </a:r>
          </a:p>
        </p:txBody>
      </p:sp>
      <p:sp>
        <p:nvSpPr>
          <p:cNvPr id="46" name="Right Arrow 45">
            <a:extLst>
              <a:ext uri="{FF2B5EF4-FFF2-40B4-BE49-F238E27FC236}">
                <a16:creationId xmlns:a16="http://schemas.microsoft.com/office/drawing/2014/main" id="{69BE1500-E962-B948-B842-7DFBC3D372FA}"/>
              </a:ext>
            </a:extLst>
          </p:cNvPr>
          <p:cNvSpPr/>
          <p:nvPr/>
        </p:nvSpPr>
        <p:spPr>
          <a:xfrm>
            <a:off x="3124888" y="3567127"/>
            <a:ext cx="3058511" cy="693683"/>
          </a:xfrm>
          <a:prstGeom prst="rightArrow">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Clean &amp; Collapse</a:t>
            </a:r>
          </a:p>
        </p:txBody>
      </p:sp>
      <p:pic>
        <p:nvPicPr>
          <p:cNvPr id="48" name="Picture 2" descr="Image result for document icon">
            <a:extLst>
              <a:ext uri="{FF2B5EF4-FFF2-40B4-BE49-F238E27FC236}">
                <a16:creationId xmlns:a16="http://schemas.microsoft.com/office/drawing/2014/main" id="{BC0BBD39-3804-644A-9214-79281731474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40761" y="3466909"/>
            <a:ext cx="946096" cy="946096"/>
          </a:xfrm>
          <a:prstGeom prst="rect">
            <a:avLst/>
          </a:prstGeom>
          <a:noFill/>
          <a:extLst>
            <a:ext uri="{909E8E84-426E-40DD-AFC4-6F175D3DCCD1}">
              <a14:hiddenFill xmlns:a14="http://schemas.microsoft.com/office/drawing/2010/main">
                <a:solidFill>
                  <a:srgbClr val="FFFFFF"/>
                </a:solidFill>
              </a14:hiddenFill>
            </a:ext>
          </a:extLst>
        </p:spPr>
      </p:pic>
      <p:grpSp>
        <p:nvGrpSpPr>
          <p:cNvPr id="49" name="Group 48">
            <a:extLst>
              <a:ext uri="{FF2B5EF4-FFF2-40B4-BE49-F238E27FC236}">
                <a16:creationId xmlns:a16="http://schemas.microsoft.com/office/drawing/2014/main" id="{B63E4FE4-0CBE-394E-8B62-6904597FBAC3}"/>
              </a:ext>
            </a:extLst>
          </p:cNvPr>
          <p:cNvGrpSpPr/>
          <p:nvPr/>
        </p:nvGrpSpPr>
        <p:grpSpPr>
          <a:xfrm>
            <a:off x="0" y="3527766"/>
            <a:ext cx="3008243" cy="825575"/>
            <a:chOff x="2393494" y="2948152"/>
            <a:chExt cx="3008243" cy="825575"/>
          </a:xfrm>
        </p:grpSpPr>
        <p:grpSp>
          <p:nvGrpSpPr>
            <p:cNvPr id="50" name="Group 49">
              <a:extLst>
                <a:ext uri="{FF2B5EF4-FFF2-40B4-BE49-F238E27FC236}">
                  <a16:creationId xmlns:a16="http://schemas.microsoft.com/office/drawing/2014/main" id="{C64D5B50-8290-2442-AF1D-B231EBB0C15C}"/>
                </a:ext>
              </a:extLst>
            </p:cNvPr>
            <p:cNvGrpSpPr/>
            <p:nvPr/>
          </p:nvGrpSpPr>
          <p:grpSpPr>
            <a:xfrm>
              <a:off x="2511573" y="3074532"/>
              <a:ext cx="2736003" cy="572814"/>
              <a:chOff x="2538396" y="3039060"/>
              <a:chExt cx="2736003" cy="572814"/>
            </a:xfrm>
          </p:grpSpPr>
          <p:pic>
            <p:nvPicPr>
              <p:cNvPr id="52" name="Picture 2" descr="Image result for document icon">
                <a:extLst>
                  <a:ext uri="{FF2B5EF4-FFF2-40B4-BE49-F238E27FC236}">
                    <a16:creationId xmlns:a16="http://schemas.microsoft.com/office/drawing/2014/main" id="{9326BF45-EF92-8F4E-BDFE-034184B7617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66941"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2" descr="Image result for document icon">
                <a:extLst>
                  <a:ext uri="{FF2B5EF4-FFF2-40B4-BE49-F238E27FC236}">
                    <a16:creationId xmlns:a16="http://schemas.microsoft.com/office/drawing/2014/main" id="{EBE3F40B-36D9-F84E-AE09-F2F64E7B017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8396"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2" descr="Image result for document icon">
                <a:extLst>
                  <a:ext uri="{FF2B5EF4-FFF2-40B4-BE49-F238E27FC236}">
                    <a16:creationId xmlns:a16="http://schemas.microsoft.com/office/drawing/2014/main" id="{9349C949-69F0-EC44-AA4D-B2A86077284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01585"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2" descr="Image result for document icon">
                <a:extLst>
                  <a:ext uri="{FF2B5EF4-FFF2-40B4-BE49-F238E27FC236}">
                    <a16:creationId xmlns:a16="http://schemas.microsoft.com/office/drawing/2014/main" id="{E64711B7-EA5F-484A-9F67-7CDDAB3D5AE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86293" y="3039060"/>
                <a:ext cx="572814" cy="572814"/>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2" descr="Image result for document icon">
                <a:extLst>
                  <a:ext uri="{FF2B5EF4-FFF2-40B4-BE49-F238E27FC236}">
                    <a16:creationId xmlns:a16="http://schemas.microsoft.com/office/drawing/2014/main" id="{5C9B18C8-C855-164A-B1E0-7EC62A107C6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26617" y="3039060"/>
                <a:ext cx="572814" cy="572814"/>
              </a:xfrm>
              <a:prstGeom prst="rect">
                <a:avLst/>
              </a:prstGeom>
              <a:noFill/>
              <a:extLst>
                <a:ext uri="{909E8E84-426E-40DD-AFC4-6F175D3DCCD1}">
                  <a14:hiddenFill xmlns:a14="http://schemas.microsoft.com/office/drawing/2010/main">
                    <a:solidFill>
                      <a:srgbClr val="FFFFFF"/>
                    </a:solidFill>
                  </a14:hiddenFill>
                </a:ext>
              </a:extLst>
            </p:spPr>
          </p:pic>
        </p:grpSp>
        <p:sp>
          <p:nvSpPr>
            <p:cNvPr id="51" name="Rounded Rectangle 50">
              <a:extLst>
                <a:ext uri="{FF2B5EF4-FFF2-40B4-BE49-F238E27FC236}">
                  <a16:creationId xmlns:a16="http://schemas.microsoft.com/office/drawing/2014/main" id="{3CB69C6D-5AD9-DD48-BAC9-3409E32ED91D}"/>
                </a:ext>
              </a:extLst>
            </p:cNvPr>
            <p:cNvSpPr/>
            <p:nvPr/>
          </p:nvSpPr>
          <p:spPr>
            <a:xfrm>
              <a:off x="2393494" y="2948152"/>
              <a:ext cx="3008243" cy="825575"/>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0" name="Freeform 59">
            <a:extLst>
              <a:ext uri="{FF2B5EF4-FFF2-40B4-BE49-F238E27FC236}">
                <a16:creationId xmlns:a16="http://schemas.microsoft.com/office/drawing/2014/main" id="{57FAEF91-9CFC-AD4D-BF0B-8FCD6DAAD1E7}"/>
              </a:ext>
            </a:extLst>
          </p:cNvPr>
          <p:cNvSpPr/>
          <p:nvPr/>
        </p:nvSpPr>
        <p:spPr>
          <a:xfrm>
            <a:off x="7137968" y="3064971"/>
            <a:ext cx="951679" cy="284350"/>
          </a:xfrm>
          <a:custGeom>
            <a:avLst/>
            <a:gdLst>
              <a:gd name="connsiteX0" fmla="*/ 475838 w 951679"/>
              <a:gd name="connsiteY0" fmla="*/ 0 h 284350"/>
              <a:gd name="connsiteX1" fmla="*/ 816422 w 951679"/>
              <a:gd name="connsiteY1" fmla="*/ 68761 h 284350"/>
              <a:gd name="connsiteX2" fmla="*/ 951679 w 951679"/>
              <a:gd name="connsiteY2" fmla="*/ 142176 h 284350"/>
              <a:gd name="connsiteX3" fmla="*/ 816424 w 951679"/>
              <a:gd name="connsiteY3" fmla="*/ 215589 h 284350"/>
              <a:gd name="connsiteX4" fmla="*/ 475840 w 951679"/>
              <a:gd name="connsiteY4" fmla="*/ 284350 h 284350"/>
              <a:gd name="connsiteX5" fmla="*/ 135256 w 951679"/>
              <a:gd name="connsiteY5" fmla="*/ 215589 h 284350"/>
              <a:gd name="connsiteX6" fmla="*/ 0 w 951679"/>
              <a:gd name="connsiteY6" fmla="*/ 142175 h 284350"/>
              <a:gd name="connsiteX7" fmla="*/ 135254 w 951679"/>
              <a:gd name="connsiteY7" fmla="*/ 68761 h 284350"/>
              <a:gd name="connsiteX8" fmla="*/ 475838 w 951679"/>
              <a:gd name="connsiteY8" fmla="*/ 0 h 28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1679" h="284350">
                <a:moveTo>
                  <a:pt x="475838" y="0"/>
                </a:moveTo>
                <a:cubicBezTo>
                  <a:pt x="596648" y="0"/>
                  <a:pt x="711740" y="24484"/>
                  <a:pt x="816422" y="68761"/>
                </a:cubicBezTo>
                <a:lnTo>
                  <a:pt x="951679" y="142176"/>
                </a:lnTo>
                <a:lnTo>
                  <a:pt x="816424" y="215589"/>
                </a:lnTo>
                <a:cubicBezTo>
                  <a:pt x="711742" y="259866"/>
                  <a:pt x="596650" y="284350"/>
                  <a:pt x="475840" y="284350"/>
                </a:cubicBezTo>
                <a:cubicBezTo>
                  <a:pt x="355030" y="284350"/>
                  <a:pt x="239938" y="259866"/>
                  <a:pt x="135256" y="215589"/>
                </a:cubicBezTo>
                <a:lnTo>
                  <a:pt x="0" y="142175"/>
                </a:lnTo>
                <a:lnTo>
                  <a:pt x="135254" y="68761"/>
                </a:lnTo>
                <a:cubicBezTo>
                  <a:pt x="239936" y="24484"/>
                  <a:pt x="355028" y="0"/>
                  <a:pt x="475838" y="0"/>
                </a:cubicBezTo>
                <a:close/>
              </a:path>
            </a:pathLst>
          </a:cu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1793ACF0-065E-2B41-8447-275DA6A74717}"/>
              </a:ext>
            </a:extLst>
          </p:cNvPr>
          <p:cNvSpPr/>
          <p:nvPr/>
        </p:nvSpPr>
        <p:spPr>
          <a:xfrm>
            <a:off x="6738821" y="1599349"/>
            <a:ext cx="1749972" cy="1607798"/>
          </a:xfrm>
          <a:custGeom>
            <a:avLst/>
            <a:gdLst>
              <a:gd name="connsiteX0" fmla="*/ 874986 w 1749972"/>
              <a:gd name="connsiteY0" fmla="*/ 0 h 1607798"/>
              <a:gd name="connsiteX1" fmla="*/ 1749972 w 1749972"/>
              <a:gd name="connsiteY1" fmla="*/ 874986 h 1607798"/>
              <a:gd name="connsiteX2" fmla="*/ 1364199 w 1749972"/>
              <a:gd name="connsiteY2" fmla="*/ 1600538 h 1607798"/>
              <a:gd name="connsiteX3" fmla="*/ 1350825 w 1749972"/>
              <a:gd name="connsiteY3" fmla="*/ 1607798 h 1607798"/>
              <a:gd name="connsiteX4" fmla="*/ 1215568 w 1749972"/>
              <a:gd name="connsiteY4" fmla="*/ 1534383 h 1607798"/>
              <a:gd name="connsiteX5" fmla="*/ 874984 w 1749972"/>
              <a:gd name="connsiteY5" fmla="*/ 1465622 h 1607798"/>
              <a:gd name="connsiteX6" fmla="*/ 534400 w 1749972"/>
              <a:gd name="connsiteY6" fmla="*/ 1534383 h 1607798"/>
              <a:gd name="connsiteX7" fmla="*/ 399146 w 1749972"/>
              <a:gd name="connsiteY7" fmla="*/ 1607797 h 1607798"/>
              <a:gd name="connsiteX8" fmla="*/ 385773 w 1749972"/>
              <a:gd name="connsiteY8" fmla="*/ 1600538 h 1607798"/>
              <a:gd name="connsiteX9" fmla="*/ 0 w 1749972"/>
              <a:gd name="connsiteY9" fmla="*/ 874986 h 1607798"/>
              <a:gd name="connsiteX10" fmla="*/ 874986 w 1749972"/>
              <a:gd name="connsiteY10" fmla="*/ 0 h 160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49972" h="1607798">
                <a:moveTo>
                  <a:pt x="874986" y="0"/>
                </a:moveTo>
                <a:cubicBezTo>
                  <a:pt x="1358227" y="0"/>
                  <a:pt x="1749972" y="391745"/>
                  <a:pt x="1749972" y="874986"/>
                </a:cubicBezTo>
                <a:cubicBezTo>
                  <a:pt x="1749972" y="1177012"/>
                  <a:pt x="1596947" y="1443297"/>
                  <a:pt x="1364199" y="1600538"/>
                </a:cubicBezTo>
                <a:lnTo>
                  <a:pt x="1350825" y="1607798"/>
                </a:lnTo>
                <a:lnTo>
                  <a:pt x="1215568" y="1534383"/>
                </a:lnTo>
                <a:cubicBezTo>
                  <a:pt x="1110886" y="1490106"/>
                  <a:pt x="995794" y="1465622"/>
                  <a:pt x="874984" y="1465622"/>
                </a:cubicBezTo>
                <a:cubicBezTo>
                  <a:pt x="754174" y="1465622"/>
                  <a:pt x="639082" y="1490106"/>
                  <a:pt x="534400" y="1534383"/>
                </a:cubicBezTo>
                <a:lnTo>
                  <a:pt x="399146" y="1607797"/>
                </a:lnTo>
                <a:lnTo>
                  <a:pt x="385773" y="1600538"/>
                </a:lnTo>
                <a:cubicBezTo>
                  <a:pt x="153026" y="1443297"/>
                  <a:pt x="0" y="1177012"/>
                  <a:pt x="0" y="874986"/>
                </a:cubicBezTo>
                <a:cubicBezTo>
                  <a:pt x="0" y="391745"/>
                  <a:pt x="391745" y="0"/>
                  <a:pt x="874986" y="0"/>
                </a:cubicBezTo>
                <a:close/>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82EDB2A3-D547-DF48-92F6-3A81939DF3F7}"/>
              </a:ext>
            </a:extLst>
          </p:cNvPr>
          <p:cNvSpPr/>
          <p:nvPr/>
        </p:nvSpPr>
        <p:spPr>
          <a:xfrm>
            <a:off x="6738819" y="3220025"/>
            <a:ext cx="1749972" cy="1607797"/>
          </a:xfrm>
          <a:custGeom>
            <a:avLst/>
            <a:gdLst>
              <a:gd name="connsiteX0" fmla="*/ 399148 w 1749972"/>
              <a:gd name="connsiteY0" fmla="*/ 0 h 1607797"/>
              <a:gd name="connsiteX1" fmla="*/ 534404 w 1749972"/>
              <a:gd name="connsiteY1" fmla="*/ 73414 h 1607797"/>
              <a:gd name="connsiteX2" fmla="*/ 874988 w 1749972"/>
              <a:gd name="connsiteY2" fmla="*/ 142175 h 1607797"/>
              <a:gd name="connsiteX3" fmla="*/ 1215572 w 1749972"/>
              <a:gd name="connsiteY3" fmla="*/ 73414 h 1607797"/>
              <a:gd name="connsiteX4" fmla="*/ 1350827 w 1749972"/>
              <a:gd name="connsiteY4" fmla="*/ 1 h 1607797"/>
              <a:gd name="connsiteX5" fmla="*/ 1364199 w 1749972"/>
              <a:gd name="connsiteY5" fmla="*/ 7259 h 1607797"/>
              <a:gd name="connsiteX6" fmla="*/ 1749972 w 1749972"/>
              <a:gd name="connsiteY6" fmla="*/ 732811 h 1607797"/>
              <a:gd name="connsiteX7" fmla="*/ 874986 w 1749972"/>
              <a:gd name="connsiteY7" fmla="*/ 1607797 h 1607797"/>
              <a:gd name="connsiteX8" fmla="*/ 0 w 1749972"/>
              <a:gd name="connsiteY8" fmla="*/ 732811 h 1607797"/>
              <a:gd name="connsiteX9" fmla="*/ 385773 w 1749972"/>
              <a:gd name="connsiteY9" fmla="*/ 7259 h 1607797"/>
              <a:gd name="connsiteX10" fmla="*/ 399148 w 1749972"/>
              <a:gd name="connsiteY10" fmla="*/ 0 h 1607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49972" h="1607797">
                <a:moveTo>
                  <a:pt x="399148" y="0"/>
                </a:moveTo>
                <a:lnTo>
                  <a:pt x="534404" y="73414"/>
                </a:lnTo>
                <a:cubicBezTo>
                  <a:pt x="639086" y="117691"/>
                  <a:pt x="754178" y="142175"/>
                  <a:pt x="874988" y="142175"/>
                </a:cubicBezTo>
                <a:cubicBezTo>
                  <a:pt x="995798" y="142175"/>
                  <a:pt x="1110890" y="117691"/>
                  <a:pt x="1215572" y="73414"/>
                </a:cubicBezTo>
                <a:lnTo>
                  <a:pt x="1350827" y="1"/>
                </a:lnTo>
                <a:lnTo>
                  <a:pt x="1364199" y="7259"/>
                </a:lnTo>
                <a:cubicBezTo>
                  <a:pt x="1596947" y="164501"/>
                  <a:pt x="1749972" y="430786"/>
                  <a:pt x="1749972" y="732811"/>
                </a:cubicBezTo>
                <a:cubicBezTo>
                  <a:pt x="1749972" y="1216052"/>
                  <a:pt x="1358227" y="1607797"/>
                  <a:pt x="874986" y="1607797"/>
                </a:cubicBezTo>
                <a:cubicBezTo>
                  <a:pt x="391745" y="1607797"/>
                  <a:pt x="0" y="1216052"/>
                  <a:pt x="0" y="732811"/>
                </a:cubicBezTo>
                <a:cubicBezTo>
                  <a:pt x="0" y="430786"/>
                  <a:pt x="153026" y="164501"/>
                  <a:pt x="385773" y="7259"/>
                </a:cubicBezTo>
                <a:lnTo>
                  <a:pt x="399148" y="0"/>
                </a:lnTo>
                <a:close/>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4833336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13"/>
          <p:cNvSpPr/>
          <p:nvPr/>
        </p:nvSpPr>
        <p:spPr>
          <a:xfrm>
            <a:off x="634030" y="3639590"/>
            <a:ext cx="1044217" cy="1922633"/>
          </a:xfrm>
          <a:custGeom>
            <a:avLst/>
            <a:gdLst>
              <a:gd name="connsiteX0" fmla="*/ 522109 w 1044217"/>
              <a:gd name="connsiteY0" fmla="*/ 0 h 1922633"/>
              <a:gd name="connsiteX1" fmla="*/ 538328 w 1044217"/>
              <a:gd name="connsiteY1" fmla="*/ 9853 h 1922633"/>
              <a:gd name="connsiteX2" fmla="*/ 1044217 w 1044217"/>
              <a:gd name="connsiteY2" fmla="*/ 961316 h 1922633"/>
              <a:gd name="connsiteX3" fmla="*/ 538328 w 1044217"/>
              <a:gd name="connsiteY3" fmla="*/ 1912779 h 1922633"/>
              <a:gd name="connsiteX4" fmla="*/ 522109 w 1044217"/>
              <a:gd name="connsiteY4" fmla="*/ 1922633 h 1922633"/>
              <a:gd name="connsiteX5" fmla="*/ 505889 w 1044217"/>
              <a:gd name="connsiteY5" fmla="*/ 1912779 h 1922633"/>
              <a:gd name="connsiteX6" fmla="*/ 0 w 1044217"/>
              <a:gd name="connsiteY6" fmla="*/ 961316 h 1922633"/>
              <a:gd name="connsiteX7" fmla="*/ 505889 w 1044217"/>
              <a:gd name="connsiteY7" fmla="*/ 9853 h 1922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4217" h="1922633">
                <a:moveTo>
                  <a:pt x="522109" y="0"/>
                </a:moveTo>
                <a:lnTo>
                  <a:pt x="538328" y="9853"/>
                </a:lnTo>
                <a:cubicBezTo>
                  <a:pt x="843545" y="216054"/>
                  <a:pt x="1044217" y="565251"/>
                  <a:pt x="1044217" y="961316"/>
                </a:cubicBezTo>
                <a:cubicBezTo>
                  <a:pt x="1044217" y="1357382"/>
                  <a:pt x="843545" y="1706578"/>
                  <a:pt x="538328" y="1912779"/>
                </a:cubicBezTo>
                <a:lnTo>
                  <a:pt x="522109" y="1922633"/>
                </a:lnTo>
                <a:lnTo>
                  <a:pt x="505889" y="1912779"/>
                </a:lnTo>
                <a:cubicBezTo>
                  <a:pt x="200672" y="1706578"/>
                  <a:pt x="0" y="1357382"/>
                  <a:pt x="0" y="961316"/>
                </a:cubicBezTo>
                <a:cubicBezTo>
                  <a:pt x="0" y="565251"/>
                  <a:pt x="200672" y="216054"/>
                  <a:pt x="505889" y="9853"/>
                </a:cubicBezTo>
                <a:close/>
              </a:path>
            </a:pathLst>
          </a:custGeom>
          <a:solidFill>
            <a:srgbClr val="FFC000"/>
          </a:solid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200"/>
            <a:endParaRPr lang="en-US" sz="1800" kern="1200" dirty="0">
              <a:solidFill>
                <a:prstClr val="white"/>
              </a:solidFill>
              <a:latin typeface="Arial Unicode MS" panose="020B0604020202020204" pitchFamily="34" charset="-128"/>
            </a:endParaRPr>
          </a:p>
        </p:txBody>
      </p:sp>
      <p:sp>
        <p:nvSpPr>
          <p:cNvPr id="13" name="Freeform 12"/>
          <p:cNvSpPr/>
          <p:nvPr/>
        </p:nvSpPr>
        <p:spPr>
          <a:xfrm>
            <a:off x="623520" y="1421907"/>
            <a:ext cx="1044217" cy="1922633"/>
          </a:xfrm>
          <a:custGeom>
            <a:avLst/>
            <a:gdLst>
              <a:gd name="connsiteX0" fmla="*/ 522109 w 1044217"/>
              <a:gd name="connsiteY0" fmla="*/ 0 h 1922633"/>
              <a:gd name="connsiteX1" fmla="*/ 538328 w 1044217"/>
              <a:gd name="connsiteY1" fmla="*/ 9853 h 1922633"/>
              <a:gd name="connsiteX2" fmla="*/ 1044217 w 1044217"/>
              <a:gd name="connsiteY2" fmla="*/ 961316 h 1922633"/>
              <a:gd name="connsiteX3" fmla="*/ 538328 w 1044217"/>
              <a:gd name="connsiteY3" fmla="*/ 1912779 h 1922633"/>
              <a:gd name="connsiteX4" fmla="*/ 522109 w 1044217"/>
              <a:gd name="connsiteY4" fmla="*/ 1922633 h 1922633"/>
              <a:gd name="connsiteX5" fmla="*/ 505889 w 1044217"/>
              <a:gd name="connsiteY5" fmla="*/ 1912779 h 1922633"/>
              <a:gd name="connsiteX6" fmla="*/ 0 w 1044217"/>
              <a:gd name="connsiteY6" fmla="*/ 961316 h 1922633"/>
              <a:gd name="connsiteX7" fmla="*/ 505889 w 1044217"/>
              <a:gd name="connsiteY7" fmla="*/ 9853 h 1922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4217" h="1922633">
                <a:moveTo>
                  <a:pt x="522109" y="0"/>
                </a:moveTo>
                <a:lnTo>
                  <a:pt x="538328" y="9853"/>
                </a:lnTo>
                <a:cubicBezTo>
                  <a:pt x="843545" y="216054"/>
                  <a:pt x="1044217" y="565251"/>
                  <a:pt x="1044217" y="961316"/>
                </a:cubicBezTo>
                <a:cubicBezTo>
                  <a:pt x="1044217" y="1357382"/>
                  <a:pt x="843545" y="1706578"/>
                  <a:pt x="538328" y="1912779"/>
                </a:cubicBezTo>
                <a:lnTo>
                  <a:pt x="522109" y="1922633"/>
                </a:lnTo>
                <a:lnTo>
                  <a:pt x="505889" y="1912779"/>
                </a:lnTo>
                <a:cubicBezTo>
                  <a:pt x="200672" y="1706578"/>
                  <a:pt x="0" y="1357382"/>
                  <a:pt x="0" y="961316"/>
                </a:cubicBezTo>
                <a:cubicBezTo>
                  <a:pt x="0" y="565251"/>
                  <a:pt x="200672" y="216054"/>
                  <a:pt x="505889" y="9853"/>
                </a:cubicBezTo>
                <a:close/>
              </a:path>
            </a:pathLst>
          </a:custGeom>
          <a:solidFill>
            <a:srgbClr val="FFC000"/>
          </a:solid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200"/>
            <a:endParaRPr lang="en-US" sz="1800" kern="1200" dirty="0">
              <a:solidFill>
                <a:prstClr val="white"/>
              </a:solidFill>
              <a:latin typeface="Arial Unicode MS" panose="020B0604020202020204" pitchFamily="34" charset="-128"/>
            </a:endParaRPr>
          </a:p>
        </p:txBody>
      </p:sp>
      <p:sp>
        <p:nvSpPr>
          <p:cNvPr id="2" name="Date Placeholder 1"/>
          <p:cNvSpPr>
            <a:spLocks noGrp="1"/>
          </p:cNvSpPr>
          <p:nvPr>
            <p:ph type="dt" sz="half" idx="10"/>
          </p:nvPr>
        </p:nvSpPr>
        <p:spPr/>
        <p:txBody>
          <a:bodyPr/>
          <a:lstStyle/>
          <a:p>
            <a:fld id="{6700A58B-DD98-43D0-B791-721480A02982}" type="datetime1">
              <a:rPr lang="en-US" smtClean="0"/>
              <a:t>6/14/25</a:t>
            </a:fld>
            <a:endParaRPr lang="en-US"/>
          </a:p>
        </p:txBody>
      </p:sp>
      <p:sp>
        <p:nvSpPr>
          <p:cNvPr id="3" name="Title 2"/>
          <p:cNvSpPr>
            <a:spLocks noGrp="1"/>
          </p:cNvSpPr>
          <p:nvPr>
            <p:ph type="title"/>
          </p:nvPr>
        </p:nvSpPr>
        <p:spPr>
          <a:xfrm>
            <a:off x="268013" y="112876"/>
            <a:ext cx="8576441" cy="591477"/>
          </a:xfrm>
        </p:spPr>
        <p:txBody>
          <a:bodyPr/>
          <a:lstStyle/>
          <a:p>
            <a:r>
              <a:rPr lang="en-US" dirty="0"/>
              <a:t>Steps for a pyramid plot…ID common tokens &amp; frequency</a:t>
            </a:r>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p:txBody>
          <a:bodyPr/>
          <a:lstStyle/>
          <a:p>
            <a:fld id="{37290FF7-652B-4475-AEAB-8B1A5D23AE09}" type="slidenum">
              <a:rPr lang="en-US" smtClean="0"/>
              <a:pPr/>
              <a:t>63</a:t>
            </a:fld>
            <a:endParaRPr lang="en-US" dirty="0"/>
          </a:p>
        </p:txBody>
      </p:sp>
      <p:pic>
        <p:nvPicPr>
          <p:cNvPr id="7" name="Picture 6"/>
          <p:cNvPicPr>
            <a:picLocks noChangeAspect="1"/>
          </p:cNvPicPr>
          <p:nvPr/>
        </p:nvPicPr>
        <p:blipFill>
          <a:blip r:embed="rId2"/>
          <a:stretch>
            <a:fillRect/>
          </a:stretch>
        </p:blipFill>
        <p:spPr>
          <a:xfrm>
            <a:off x="2192066" y="1826011"/>
            <a:ext cx="4848225" cy="1114425"/>
          </a:xfrm>
          <a:prstGeom prst="rect">
            <a:avLst/>
          </a:prstGeom>
        </p:spPr>
      </p:pic>
      <p:pic>
        <p:nvPicPr>
          <p:cNvPr id="11" name="Picture 2" descr="Image result for document ic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2198" y="1910175"/>
            <a:ext cx="946096" cy="94609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Image result for document ic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18642" y="4127858"/>
            <a:ext cx="946096" cy="94609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p:cNvPicPr>
            <a:picLocks noChangeAspect="1"/>
          </p:cNvPicPr>
          <p:nvPr/>
        </p:nvPicPr>
        <p:blipFill>
          <a:blip r:embed="rId4"/>
          <a:stretch>
            <a:fillRect/>
          </a:stretch>
        </p:blipFill>
        <p:spPr>
          <a:xfrm>
            <a:off x="2182541" y="4038931"/>
            <a:ext cx="4867275" cy="1123950"/>
          </a:xfrm>
          <a:prstGeom prst="rect">
            <a:avLst/>
          </a:prstGeom>
        </p:spPr>
      </p:pic>
      <p:cxnSp>
        <p:nvCxnSpPr>
          <p:cNvPr id="15" name="Straight Connector 14">
            <a:extLst>
              <a:ext uri="{FF2B5EF4-FFF2-40B4-BE49-F238E27FC236}">
                <a16:creationId xmlns:a16="http://schemas.microsoft.com/office/drawing/2014/main" id="{8894D949-FC3A-D44A-8570-9BFEEE41BD51}"/>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AE33919-589B-7F49-BF5A-90116879E6A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62297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6/14/25</a:t>
            </a:fld>
            <a:endParaRPr lang="en-US"/>
          </a:p>
        </p:txBody>
      </p:sp>
      <p:sp>
        <p:nvSpPr>
          <p:cNvPr id="3" name="Title 2"/>
          <p:cNvSpPr>
            <a:spLocks noGrp="1"/>
          </p:cNvSpPr>
          <p:nvPr>
            <p:ph type="title"/>
          </p:nvPr>
        </p:nvSpPr>
        <p:spPr/>
        <p:txBody>
          <a:bodyPr/>
          <a:lstStyle/>
          <a:p>
            <a:r>
              <a:rPr lang="en-US" dirty="0"/>
              <a:t>Build a “pyramid plot” of frequencies</a:t>
            </a:r>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p:txBody>
          <a:bodyPr/>
          <a:lstStyle/>
          <a:p>
            <a:fld id="{37290FF7-652B-4475-AEAB-8B1A5D23AE09}" type="slidenum">
              <a:rPr lang="en-US" smtClean="0"/>
              <a:pPr/>
              <a:t>64</a:t>
            </a:fld>
            <a:endParaRPr lang="en-US" dirty="0"/>
          </a:p>
        </p:txBody>
      </p:sp>
      <p:pic>
        <p:nvPicPr>
          <p:cNvPr id="6" name="Picture 5"/>
          <p:cNvPicPr>
            <a:picLocks noChangeAspect="1"/>
          </p:cNvPicPr>
          <p:nvPr/>
        </p:nvPicPr>
        <p:blipFill>
          <a:blip r:embed="rId2"/>
          <a:stretch>
            <a:fillRect/>
          </a:stretch>
        </p:blipFill>
        <p:spPr>
          <a:xfrm rot="5400000">
            <a:off x="2546622" y="3094638"/>
            <a:ext cx="4848225" cy="1114425"/>
          </a:xfrm>
          <a:prstGeom prst="rect">
            <a:avLst/>
          </a:prstGeom>
        </p:spPr>
      </p:pic>
      <p:pic>
        <p:nvPicPr>
          <p:cNvPr id="7" name="Picture 6"/>
          <p:cNvPicPr>
            <a:picLocks noChangeAspect="1"/>
          </p:cNvPicPr>
          <p:nvPr/>
        </p:nvPicPr>
        <p:blipFill>
          <a:blip r:embed="rId3"/>
          <a:stretch>
            <a:fillRect/>
          </a:stretch>
        </p:blipFill>
        <p:spPr>
          <a:xfrm rot="16200000">
            <a:off x="845758" y="3089875"/>
            <a:ext cx="4867275" cy="1123950"/>
          </a:xfrm>
          <a:prstGeom prst="rect">
            <a:avLst/>
          </a:prstGeom>
        </p:spPr>
      </p:pic>
      <p:grpSp>
        <p:nvGrpSpPr>
          <p:cNvPr id="13" name="Group 12"/>
          <p:cNvGrpSpPr/>
          <p:nvPr/>
        </p:nvGrpSpPr>
        <p:grpSpPr>
          <a:xfrm>
            <a:off x="1160832" y="3074277"/>
            <a:ext cx="836871" cy="1144753"/>
            <a:chOff x="514446" y="2588556"/>
            <a:chExt cx="1405539" cy="1922633"/>
          </a:xfrm>
        </p:grpSpPr>
        <p:sp>
          <p:nvSpPr>
            <p:cNvPr id="8" name="Freeform 7"/>
            <p:cNvSpPr/>
            <p:nvPr/>
          </p:nvSpPr>
          <p:spPr>
            <a:xfrm>
              <a:off x="875768" y="2588556"/>
              <a:ext cx="1044217" cy="1922633"/>
            </a:xfrm>
            <a:custGeom>
              <a:avLst/>
              <a:gdLst>
                <a:gd name="connsiteX0" fmla="*/ 522109 w 1044217"/>
                <a:gd name="connsiteY0" fmla="*/ 0 h 1922633"/>
                <a:gd name="connsiteX1" fmla="*/ 538328 w 1044217"/>
                <a:gd name="connsiteY1" fmla="*/ 9853 h 1922633"/>
                <a:gd name="connsiteX2" fmla="*/ 1044217 w 1044217"/>
                <a:gd name="connsiteY2" fmla="*/ 961316 h 1922633"/>
                <a:gd name="connsiteX3" fmla="*/ 538328 w 1044217"/>
                <a:gd name="connsiteY3" fmla="*/ 1912779 h 1922633"/>
                <a:gd name="connsiteX4" fmla="*/ 522109 w 1044217"/>
                <a:gd name="connsiteY4" fmla="*/ 1922633 h 1922633"/>
                <a:gd name="connsiteX5" fmla="*/ 505889 w 1044217"/>
                <a:gd name="connsiteY5" fmla="*/ 1912779 h 1922633"/>
                <a:gd name="connsiteX6" fmla="*/ 0 w 1044217"/>
                <a:gd name="connsiteY6" fmla="*/ 961316 h 1922633"/>
                <a:gd name="connsiteX7" fmla="*/ 505889 w 1044217"/>
                <a:gd name="connsiteY7" fmla="*/ 9853 h 1922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4217" h="1922633">
                  <a:moveTo>
                    <a:pt x="522109" y="0"/>
                  </a:moveTo>
                  <a:lnTo>
                    <a:pt x="538328" y="9853"/>
                  </a:lnTo>
                  <a:cubicBezTo>
                    <a:pt x="843545" y="216054"/>
                    <a:pt x="1044217" y="565251"/>
                    <a:pt x="1044217" y="961316"/>
                  </a:cubicBezTo>
                  <a:cubicBezTo>
                    <a:pt x="1044217" y="1357382"/>
                    <a:pt x="843545" y="1706578"/>
                    <a:pt x="538328" y="1912779"/>
                  </a:cubicBezTo>
                  <a:lnTo>
                    <a:pt x="522109" y="1922633"/>
                  </a:lnTo>
                  <a:lnTo>
                    <a:pt x="505889" y="1912779"/>
                  </a:lnTo>
                  <a:cubicBezTo>
                    <a:pt x="200672" y="1706578"/>
                    <a:pt x="0" y="1357382"/>
                    <a:pt x="0" y="961316"/>
                  </a:cubicBezTo>
                  <a:cubicBezTo>
                    <a:pt x="0" y="565251"/>
                    <a:pt x="200672" y="216054"/>
                    <a:pt x="505889" y="9853"/>
                  </a:cubicBezTo>
                  <a:close/>
                </a:path>
              </a:pathLst>
            </a:custGeom>
            <a:solidFill>
              <a:srgbClr val="FFC000"/>
            </a:solid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200"/>
              <a:endParaRPr lang="en-US" sz="1800" kern="1200" dirty="0">
                <a:solidFill>
                  <a:prstClr val="white"/>
                </a:solidFill>
                <a:latin typeface="Arial Unicode MS" panose="020B0604020202020204" pitchFamily="34" charset="-128"/>
              </a:endParaRPr>
            </a:p>
          </p:txBody>
        </p:sp>
        <p:pic>
          <p:nvPicPr>
            <p:cNvPr id="9" name="Picture 2" descr="Image result for document ic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4446" y="3076824"/>
              <a:ext cx="946096" cy="94609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2" name="Group 11"/>
          <p:cNvGrpSpPr/>
          <p:nvPr/>
        </p:nvGrpSpPr>
        <p:grpSpPr>
          <a:xfrm>
            <a:off x="6451506" y="3090042"/>
            <a:ext cx="911397" cy="1144753"/>
            <a:chOff x="6025837" y="2283756"/>
            <a:chExt cx="1530708" cy="1922633"/>
          </a:xfrm>
        </p:grpSpPr>
        <p:sp>
          <p:nvSpPr>
            <p:cNvPr id="10" name="Freeform 9"/>
            <p:cNvSpPr/>
            <p:nvPr/>
          </p:nvSpPr>
          <p:spPr>
            <a:xfrm>
              <a:off x="6025837" y="2283756"/>
              <a:ext cx="1044217" cy="1922633"/>
            </a:xfrm>
            <a:custGeom>
              <a:avLst/>
              <a:gdLst>
                <a:gd name="connsiteX0" fmla="*/ 522109 w 1044217"/>
                <a:gd name="connsiteY0" fmla="*/ 0 h 1922633"/>
                <a:gd name="connsiteX1" fmla="*/ 538328 w 1044217"/>
                <a:gd name="connsiteY1" fmla="*/ 9853 h 1922633"/>
                <a:gd name="connsiteX2" fmla="*/ 1044217 w 1044217"/>
                <a:gd name="connsiteY2" fmla="*/ 961316 h 1922633"/>
                <a:gd name="connsiteX3" fmla="*/ 538328 w 1044217"/>
                <a:gd name="connsiteY3" fmla="*/ 1912779 h 1922633"/>
                <a:gd name="connsiteX4" fmla="*/ 522109 w 1044217"/>
                <a:gd name="connsiteY4" fmla="*/ 1922633 h 1922633"/>
                <a:gd name="connsiteX5" fmla="*/ 505889 w 1044217"/>
                <a:gd name="connsiteY5" fmla="*/ 1912779 h 1922633"/>
                <a:gd name="connsiteX6" fmla="*/ 0 w 1044217"/>
                <a:gd name="connsiteY6" fmla="*/ 961316 h 1922633"/>
                <a:gd name="connsiteX7" fmla="*/ 505889 w 1044217"/>
                <a:gd name="connsiteY7" fmla="*/ 9853 h 1922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4217" h="1922633">
                  <a:moveTo>
                    <a:pt x="522109" y="0"/>
                  </a:moveTo>
                  <a:lnTo>
                    <a:pt x="538328" y="9853"/>
                  </a:lnTo>
                  <a:cubicBezTo>
                    <a:pt x="843545" y="216054"/>
                    <a:pt x="1044217" y="565251"/>
                    <a:pt x="1044217" y="961316"/>
                  </a:cubicBezTo>
                  <a:cubicBezTo>
                    <a:pt x="1044217" y="1357382"/>
                    <a:pt x="843545" y="1706578"/>
                    <a:pt x="538328" y="1912779"/>
                  </a:cubicBezTo>
                  <a:lnTo>
                    <a:pt x="522109" y="1922633"/>
                  </a:lnTo>
                  <a:lnTo>
                    <a:pt x="505889" y="1912779"/>
                  </a:lnTo>
                  <a:cubicBezTo>
                    <a:pt x="200672" y="1706578"/>
                    <a:pt x="0" y="1357382"/>
                    <a:pt x="0" y="961316"/>
                  </a:cubicBezTo>
                  <a:cubicBezTo>
                    <a:pt x="0" y="565251"/>
                    <a:pt x="200672" y="216054"/>
                    <a:pt x="505889" y="9853"/>
                  </a:cubicBezTo>
                  <a:close/>
                </a:path>
              </a:pathLst>
            </a:custGeom>
            <a:solidFill>
              <a:srgbClr val="FFC000"/>
            </a:solidFill>
            <a:ln>
              <a:solidFill>
                <a:srgbClr val="FFC000"/>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200"/>
              <a:endParaRPr lang="en-US" sz="1800" kern="1200" dirty="0">
                <a:solidFill>
                  <a:prstClr val="white"/>
                </a:solidFill>
                <a:latin typeface="Arial Unicode MS" panose="020B0604020202020204" pitchFamily="34" charset="-128"/>
              </a:endParaRPr>
            </a:p>
          </p:txBody>
        </p:sp>
        <p:pic>
          <p:nvPicPr>
            <p:cNvPr id="11" name="Picture 2" descr="Image result for document ic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10449" y="2772024"/>
              <a:ext cx="946096" cy="946096"/>
            </a:xfrm>
            <a:prstGeom prst="rect">
              <a:avLst/>
            </a:prstGeom>
            <a:noFill/>
            <a:extLst>
              <a:ext uri="{909E8E84-426E-40DD-AFC4-6F175D3DCCD1}">
                <a14:hiddenFill xmlns:a14="http://schemas.microsoft.com/office/drawing/2010/main">
                  <a:solidFill>
                    <a:srgbClr val="FFFFFF"/>
                  </a:solidFill>
                </a14:hiddenFill>
              </a:ext>
            </a:extLst>
          </p:spPr>
        </p:pic>
      </p:grpSp>
      <p:sp>
        <p:nvSpPr>
          <p:cNvPr id="14" name="Right Brace 13"/>
          <p:cNvSpPr/>
          <p:nvPr/>
        </p:nvSpPr>
        <p:spPr>
          <a:xfrm>
            <a:off x="5627118" y="1507740"/>
            <a:ext cx="693682" cy="428822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Left Brace 15"/>
          <p:cNvSpPr/>
          <p:nvPr/>
        </p:nvSpPr>
        <p:spPr>
          <a:xfrm>
            <a:off x="2176816" y="1436795"/>
            <a:ext cx="441434" cy="443011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p:cNvSpPr txBox="1"/>
          <p:nvPr/>
        </p:nvSpPr>
        <p:spPr>
          <a:xfrm>
            <a:off x="3758321" y="1182414"/>
            <a:ext cx="772071" cy="369332"/>
          </a:xfrm>
          <a:prstGeom prst="rect">
            <a:avLst/>
          </a:prstGeom>
          <a:noFill/>
        </p:spPr>
        <p:txBody>
          <a:bodyPr wrap="none" rtlCol="0">
            <a:spAutoFit/>
          </a:bodyPr>
          <a:lstStyle/>
          <a:p>
            <a:r>
              <a:rPr lang="en-US" dirty="0" err="1"/>
              <a:t>termA</a:t>
            </a:r>
            <a:endParaRPr lang="en-US" dirty="0"/>
          </a:p>
        </p:txBody>
      </p:sp>
      <p:sp>
        <p:nvSpPr>
          <p:cNvPr id="18" name="TextBox 17"/>
          <p:cNvSpPr txBox="1"/>
          <p:nvPr/>
        </p:nvSpPr>
        <p:spPr>
          <a:xfrm>
            <a:off x="3762329" y="3021724"/>
            <a:ext cx="764055" cy="369332"/>
          </a:xfrm>
          <a:prstGeom prst="rect">
            <a:avLst/>
          </a:prstGeom>
          <a:noFill/>
        </p:spPr>
        <p:txBody>
          <a:bodyPr wrap="none" rtlCol="0">
            <a:spAutoFit/>
          </a:bodyPr>
          <a:lstStyle/>
          <a:p>
            <a:r>
              <a:rPr lang="en-US" dirty="0" err="1"/>
              <a:t>termB</a:t>
            </a:r>
            <a:endParaRPr lang="en-US" dirty="0"/>
          </a:p>
        </p:txBody>
      </p:sp>
      <p:sp>
        <p:nvSpPr>
          <p:cNvPr id="19" name="TextBox 18"/>
          <p:cNvSpPr txBox="1"/>
          <p:nvPr/>
        </p:nvSpPr>
        <p:spPr>
          <a:xfrm>
            <a:off x="3972674" y="4372304"/>
            <a:ext cx="343364" cy="369332"/>
          </a:xfrm>
          <a:prstGeom prst="rect">
            <a:avLst/>
          </a:prstGeom>
          <a:noFill/>
        </p:spPr>
        <p:txBody>
          <a:bodyPr wrap="none" rtlCol="0">
            <a:spAutoFit/>
          </a:bodyPr>
          <a:lstStyle/>
          <a:p>
            <a:r>
              <a:rPr lang="en-US" dirty="0"/>
              <a:t>…</a:t>
            </a:r>
          </a:p>
        </p:txBody>
      </p:sp>
      <p:sp>
        <p:nvSpPr>
          <p:cNvPr id="20" name="TextBox 19"/>
          <p:cNvSpPr txBox="1"/>
          <p:nvPr/>
        </p:nvSpPr>
        <p:spPr>
          <a:xfrm>
            <a:off x="3741682" y="5628290"/>
            <a:ext cx="805349" cy="369332"/>
          </a:xfrm>
          <a:prstGeom prst="rect">
            <a:avLst/>
          </a:prstGeom>
          <a:noFill/>
        </p:spPr>
        <p:txBody>
          <a:bodyPr wrap="none" rtlCol="0">
            <a:spAutoFit/>
          </a:bodyPr>
          <a:lstStyle/>
          <a:p>
            <a:r>
              <a:rPr lang="en-US" dirty="0" err="1"/>
              <a:t>TermN</a:t>
            </a:r>
            <a:endParaRPr lang="en-US" dirty="0"/>
          </a:p>
        </p:txBody>
      </p:sp>
      <p:cxnSp>
        <p:nvCxnSpPr>
          <p:cNvPr id="21" name="Straight Connector 20">
            <a:extLst>
              <a:ext uri="{FF2B5EF4-FFF2-40B4-BE49-F238E27FC236}">
                <a16:creationId xmlns:a16="http://schemas.microsoft.com/office/drawing/2014/main" id="{4325D68D-3EB6-054E-A914-8361E0E80B3D}"/>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B8DAE81-DE22-D140-9510-B58DD49C03A3}"/>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738709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6/14/25</a:t>
            </a:fld>
            <a:endParaRPr lang="en-US"/>
          </a:p>
        </p:txBody>
      </p:sp>
      <p:sp>
        <p:nvSpPr>
          <p:cNvPr id="3" name="Title 2"/>
          <p:cNvSpPr>
            <a:spLocks noGrp="1"/>
          </p:cNvSpPr>
          <p:nvPr>
            <p:ph type="title"/>
          </p:nvPr>
        </p:nvSpPr>
        <p:spPr/>
        <p:txBody>
          <a:bodyPr/>
          <a:lstStyle/>
          <a:p>
            <a:r>
              <a:rPr lang="en-US" dirty="0"/>
              <a:t>Open ﻿</a:t>
            </a:r>
            <a:r>
              <a:rPr lang="en-US" dirty="0" err="1"/>
              <a:t>H_Pyramid_plots.R</a:t>
            </a:r>
            <a:endParaRPr lang="en-US" dirty="0"/>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p:txBody>
          <a:bodyPr/>
          <a:lstStyle/>
          <a:p>
            <a:fld id="{37290FF7-652B-4475-AEAB-8B1A5D23AE09}" type="slidenum">
              <a:rPr lang="en-US" smtClean="0"/>
              <a:pPr/>
              <a:t>65</a:t>
            </a:fld>
            <a:endParaRPr lang="en-US" dirty="0"/>
          </a:p>
        </p:txBody>
      </p:sp>
      <p:cxnSp>
        <p:nvCxnSpPr>
          <p:cNvPr id="6" name="Straight Connector 5">
            <a:extLst>
              <a:ext uri="{FF2B5EF4-FFF2-40B4-BE49-F238E27FC236}">
                <a16:creationId xmlns:a16="http://schemas.microsoft.com/office/drawing/2014/main" id="{506F8ED3-38D3-D643-BE61-590D463E5548}"/>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B6670D6-BD4E-AB40-B1D0-315FC19592C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The best pyramid memes :) Memedroid">
            <a:extLst>
              <a:ext uri="{FF2B5EF4-FFF2-40B4-BE49-F238E27FC236}">
                <a16:creationId xmlns:a16="http://schemas.microsoft.com/office/drawing/2014/main" id="{64888603-6C14-8947-86AD-71164DFFCD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5501" y="1332963"/>
            <a:ext cx="3461372" cy="4192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2747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6/14/25</a:t>
            </a:fld>
            <a:endParaRPr lang="en-US"/>
          </a:p>
        </p:txBody>
      </p:sp>
      <p:sp>
        <p:nvSpPr>
          <p:cNvPr id="3" name="Title 2"/>
          <p:cNvSpPr>
            <a:spLocks noGrp="1"/>
          </p:cNvSpPr>
          <p:nvPr>
            <p:ph type="title"/>
          </p:nvPr>
        </p:nvSpPr>
        <p:spPr/>
        <p:txBody>
          <a:bodyPr/>
          <a:lstStyle/>
          <a:p>
            <a:r>
              <a:rPr lang="en-US" dirty="0"/>
              <a:t>Proportional Stacked Bar Charts</a:t>
            </a:r>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p:txBody>
          <a:bodyPr/>
          <a:lstStyle/>
          <a:p>
            <a:fld id="{37290FF7-652B-4475-AEAB-8B1A5D23AE09}" type="slidenum">
              <a:rPr lang="en-US" smtClean="0"/>
              <a:pPr/>
              <a:t>7</a:t>
            </a:fld>
            <a:endParaRPr lang="en-US" dirty="0"/>
          </a:p>
        </p:txBody>
      </p:sp>
      <p:pic>
        <p:nvPicPr>
          <p:cNvPr id="3074" name="Picture 2" descr="Image result for ggplot2 stacked bar ch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671" y="1430392"/>
            <a:ext cx="4796659" cy="399721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353356AD-85E2-DC4C-A145-393616D5921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50FD732-7C89-054B-BBAD-86C738CAB79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6D1CC170-238C-6E59-83A9-9FB6885D22BB}"/>
              </a:ext>
            </a:extLst>
          </p:cNvPr>
          <p:cNvSpPr/>
          <p:nvPr/>
        </p:nvSpPr>
        <p:spPr>
          <a:xfrm>
            <a:off x="179916" y="5593507"/>
            <a:ext cx="8784167" cy="679894"/>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Sometimes you have different length documents so a simple frequency wouldn’t work.  Thus the density can be shown as a proportion.</a:t>
            </a:r>
            <a:endParaRPr lang="en-US" i="1" dirty="0"/>
          </a:p>
        </p:txBody>
      </p:sp>
    </p:spTree>
    <p:extLst>
      <p:ext uri="{BB962C8B-B14F-4D97-AF65-F5344CB8AC3E}">
        <p14:creationId xmlns:p14="http://schemas.microsoft.com/office/powerpoint/2010/main" val="1830454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CAEBDC-A022-42FC-8B92-BDD83F961C50}"/>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37B78173-5947-4F35-9667-F563D71FF454}"/>
              </a:ext>
            </a:extLst>
          </p:cNvPr>
          <p:cNvSpPr>
            <a:spLocks noGrp="1"/>
          </p:cNvSpPr>
          <p:nvPr>
            <p:ph type="title"/>
          </p:nvPr>
        </p:nvSpPr>
        <p:spPr>
          <a:xfrm>
            <a:off x="102869" y="365126"/>
            <a:ext cx="8789335" cy="591477"/>
          </a:xfrm>
        </p:spPr>
        <p:txBody>
          <a:bodyPr/>
          <a:lstStyle/>
          <a:p>
            <a:r>
              <a:rPr lang="en-US" sz="2800" dirty="0"/>
              <a:t>Overall, what frequency distribution should we expect?</a:t>
            </a:r>
          </a:p>
        </p:txBody>
      </p:sp>
      <p:sp>
        <p:nvSpPr>
          <p:cNvPr id="14" name="Footer Placeholder 5">
            <a:extLst>
              <a:ext uri="{FF2B5EF4-FFF2-40B4-BE49-F238E27FC236}">
                <a16:creationId xmlns:a16="http://schemas.microsoft.com/office/drawing/2014/main" id="{545F3542-284F-40CB-AA56-2D2C37D0AC7A}"/>
              </a:ext>
            </a:extLst>
          </p:cNvPr>
          <p:cNvSpPr>
            <a:spLocks noGrp="1"/>
          </p:cNvSpPr>
          <p:nvPr>
            <p:ph type="ftr" sz="quarter" idx="3"/>
          </p:nvPr>
        </p:nvSpPr>
        <p:spPr/>
        <p:txBody>
          <a:bodyPr/>
          <a:lstStyle/>
          <a:p>
            <a:r>
              <a:rPr lang="en-US" dirty="0"/>
              <a:t>Kwartler</a:t>
            </a:r>
          </a:p>
        </p:txBody>
      </p:sp>
      <p:sp>
        <p:nvSpPr>
          <p:cNvPr id="4" name="Slide Number Placeholder 3">
            <a:extLst>
              <a:ext uri="{FF2B5EF4-FFF2-40B4-BE49-F238E27FC236}">
                <a16:creationId xmlns:a16="http://schemas.microsoft.com/office/drawing/2014/main" id="{A93F5FA2-CF1A-47D7-B82C-0D8B23383AC1}"/>
              </a:ext>
            </a:extLst>
          </p:cNvPr>
          <p:cNvSpPr>
            <a:spLocks noGrp="1"/>
          </p:cNvSpPr>
          <p:nvPr>
            <p:ph type="sldNum" sz="quarter" idx="4"/>
          </p:nvPr>
        </p:nvSpPr>
        <p:spPr/>
        <p:txBody>
          <a:bodyPr/>
          <a:lstStyle/>
          <a:p>
            <a:fld id="{37290FF7-652B-4475-AEAB-8B1A5D23AE09}" type="slidenum">
              <a:rPr lang="en-US" smtClean="0"/>
              <a:t>8</a:t>
            </a:fld>
            <a:endParaRPr lang="en-US"/>
          </a:p>
        </p:txBody>
      </p:sp>
      <p:sp>
        <p:nvSpPr>
          <p:cNvPr id="9" name="Rectangle 8">
            <a:extLst>
              <a:ext uri="{FF2B5EF4-FFF2-40B4-BE49-F238E27FC236}">
                <a16:creationId xmlns:a16="http://schemas.microsoft.com/office/drawing/2014/main" id="{0333D30C-20D1-44FC-B08B-ACA17FBC705D}"/>
              </a:ext>
            </a:extLst>
          </p:cNvPr>
          <p:cNvSpPr/>
          <p:nvPr/>
        </p:nvSpPr>
        <p:spPr>
          <a:xfrm>
            <a:off x="0" y="1062757"/>
            <a:ext cx="8651575" cy="31208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chemeClr val="bg1"/>
                </a:solidFill>
              </a:rPr>
              <a:t>Many words in natural language but also a steep decline in actual usage.  Follows a predictable pattern.  </a:t>
            </a:r>
          </a:p>
        </p:txBody>
      </p:sp>
      <p:graphicFrame>
        <p:nvGraphicFramePr>
          <p:cNvPr id="15" name="Chart 14">
            <a:extLst>
              <a:ext uri="{FF2B5EF4-FFF2-40B4-BE49-F238E27FC236}">
                <a16:creationId xmlns:a16="http://schemas.microsoft.com/office/drawing/2014/main" id="{46136ABA-20CD-447A-86B8-098953EDEA13}"/>
              </a:ext>
            </a:extLst>
          </p:cNvPr>
          <p:cNvGraphicFramePr>
            <a:graphicFrameLocks/>
          </p:cNvGraphicFramePr>
          <p:nvPr>
            <p:extLst>
              <p:ext uri="{D42A27DB-BD31-4B8C-83A1-F6EECF244321}">
                <p14:modId xmlns:p14="http://schemas.microsoft.com/office/powerpoint/2010/main" val="3216790837"/>
              </p:ext>
            </p:extLst>
          </p:nvPr>
        </p:nvGraphicFramePr>
        <p:xfrm>
          <a:off x="284194" y="1231643"/>
          <a:ext cx="8608011" cy="4119289"/>
        </p:xfrm>
        <a:graphic>
          <a:graphicData uri="http://schemas.openxmlformats.org/drawingml/2006/chart">
            <c:chart xmlns:c="http://schemas.openxmlformats.org/drawingml/2006/chart" xmlns:r="http://schemas.openxmlformats.org/officeDocument/2006/relationships" r:id="rId2"/>
          </a:graphicData>
        </a:graphic>
      </p:graphicFrame>
      <p:pic>
        <p:nvPicPr>
          <p:cNvPr id="3074" name="Picture 2" descr="Image result for super bowl 50">
            <a:extLst>
              <a:ext uri="{FF2B5EF4-FFF2-40B4-BE49-F238E27FC236}">
                <a16:creationId xmlns:a16="http://schemas.microsoft.com/office/drawing/2014/main" id="{B3B529D3-42E8-4F1B-B80F-271ECB39D54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49734" y="2301066"/>
            <a:ext cx="2326078" cy="1308419"/>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7EA8E469-61AB-9343-9488-4A8E14C75B74}"/>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D50CC66-2711-A04F-A974-11F964686EBA}"/>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72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16430C-E508-4238-883B-1D404A3AA942}"/>
              </a:ext>
            </a:extLst>
          </p:cNvPr>
          <p:cNvSpPr>
            <a:spLocks noGrp="1"/>
          </p:cNvSpPr>
          <p:nvPr>
            <p:ph type="dt" sz="half" idx="10"/>
          </p:nvPr>
        </p:nvSpPr>
        <p:spPr/>
        <p:txBody>
          <a:bodyPr/>
          <a:lstStyle/>
          <a:p>
            <a:fld id="{6700A58B-DD98-43D0-B791-721480A02982}" type="datetime1">
              <a:rPr lang="en-US" smtClean="0"/>
              <a:t>6/14/25</a:t>
            </a:fld>
            <a:endParaRPr lang="en-US"/>
          </a:p>
        </p:txBody>
      </p:sp>
      <p:sp>
        <p:nvSpPr>
          <p:cNvPr id="3" name="Title 2">
            <a:extLst>
              <a:ext uri="{FF2B5EF4-FFF2-40B4-BE49-F238E27FC236}">
                <a16:creationId xmlns:a16="http://schemas.microsoft.com/office/drawing/2014/main" id="{ECC61181-812B-460C-9982-78B0E319CADD}"/>
              </a:ext>
            </a:extLst>
          </p:cNvPr>
          <p:cNvSpPr>
            <a:spLocks noGrp="1"/>
          </p:cNvSpPr>
          <p:nvPr>
            <p:ph type="title"/>
          </p:nvPr>
        </p:nvSpPr>
        <p:spPr/>
        <p:txBody>
          <a:bodyPr/>
          <a:lstStyle/>
          <a:p>
            <a:r>
              <a:rPr lang="en-US" dirty="0"/>
              <a:t>Top 100 terms</a:t>
            </a:r>
          </a:p>
        </p:txBody>
      </p:sp>
      <p:sp>
        <p:nvSpPr>
          <p:cNvPr id="5" name="Footer Placeholder 4">
            <a:extLst>
              <a:ext uri="{FF2B5EF4-FFF2-40B4-BE49-F238E27FC236}">
                <a16:creationId xmlns:a16="http://schemas.microsoft.com/office/drawing/2014/main" id="{AE6557E7-740F-4E78-9E5A-BC2F6699C38D}"/>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73D6AB63-6B8D-4C52-88BF-3ED38FA26903}"/>
              </a:ext>
            </a:extLst>
          </p:cNvPr>
          <p:cNvSpPr>
            <a:spLocks noGrp="1"/>
          </p:cNvSpPr>
          <p:nvPr>
            <p:ph type="sldNum" sz="quarter" idx="4"/>
          </p:nvPr>
        </p:nvSpPr>
        <p:spPr/>
        <p:txBody>
          <a:bodyPr/>
          <a:lstStyle/>
          <a:p>
            <a:fld id="{37290FF7-652B-4475-AEAB-8B1A5D23AE09}" type="slidenum">
              <a:rPr lang="en-US" smtClean="0"/>
              <a:t>9</a:t>
            </a:fld>
            <a:endParaRPr lang="en-US"/>
          </a:p>
        </p:txBody>
      </p:sp>
      <p:graphicFrame>
        <p:nvGraphicFramePr>
          <p:cNvPr id="6" name="Chart 5">
            <a:extLst>
              <a:ext uri="{FF2B5EF4-FFF2-40B4-BE49-F238E27FC236}">
                <a16:creationId xmlns:a16="http://schemas.microsoft.com/office/drawing/2014/main" id="{8CF6CE9C-A57B-4745-A109-34703F38C5D0}"/>
              </a:ext>
            </a:extLst>
          </p:cNvPr>
          <p:cNvGraphicFramePr>
            <a:graphicFrameLocks/>
          </p:cNvGraphicFramePr>
          <p:nvPr>
            <p:extLst>
              <p:ext uri="{D42A27DB-BD31-4B8C-83A1-F6EECF244321}">
                <p14:modId xmlns:p14="http://schemas.microsoft.com/office/powerpoint/2010/main" val="2891329876"/>
              </p:ext>
            </p:extLst>
          </p:nvPr>
        </p:nvGraphicFramePr>
        <p:xfrm>
          <a:off x="840940" y="1111050"/>
          <a:ext cx="7462121" cy="3514738"/>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a:extLst>
              <a:ext uri="{FF2B5EF4-FFF2-40B4-BE49-F238E27FC236}">
                <a16:creationId xmlns:a16="http://schemas.microsoft.com/office/drawing/2014/main" id="{32D70CB0-BE1E-4D83-B964-8AD7B68B9253}"/>
              </a:ext>
            </a:extLst>
          </p:cNvPr>
          <p:cNvSpPr/>
          <p:nvPr/>
        </p:nvSpPr>
        <p:spPr>
          <a:xfrm>
            <a:off x="179917" y="1097205"/>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This predictable pattern is called “</a:t>
            </a:r>
            <a:r>
              <a:rPr lang="en-US" dirty="0" err="1"/>
              <a:t>Zipf’s</a:t>
            </a:r>
            <a:r>
              <a:rPr lang="en-US" dirty="0"/>
              <a:t> Law”</a:t>
            </a:r>
          </a:p>
        </p:txBody>
      </p:sp>
      <p:cxnSp>
        <p:nvCxnSpPr>
          <p:cNvPr id="8" name="Straight Connector 7">
            <a:extLst>
              <a:ext uri="{FF2B5EF4-FFF2-40B4-BE49-F238E27FC236}">
                <a16:creationId xmlns:a16="http://schemas.microsoft.com/office/drawing/2014/main" id="{858CB044-EC12-614D-9AD6-10DF05F047F2}"/>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2CFB61F-A670-614F-B8CE-7D7D9AAA4B39}"/>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4906289"/>
      </p:ext>
    </p:extLst>
  </p:cSld>
  <p:clrMapOvr>
    <a:masterClrMapping/>
  </p:clrMapOvr>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8913</TotalTime>
  <Words>2899</Words>
  <Application>Microsoft Macintosh PowerPoint</Application>
  <PresentationFormat>On-screen Show (4:3)</PresentationFormat>
  <Paragraphs>674</Paragraphs>
  <Slides>65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65</vt:i4>
      </vt:variant>
    </vt:vector>
  </HeadingPairs>
  <TitlesOfParts>
    <vt:vector size="70" baseType="lpstr">
      <vt:lpstr>Arial Unicode MS</vt:lpstr>
      <vt:lpstr>Arial</vt:lpstr>
      <vt:lpstr>Calibri</vt:lpstr>
      <vt:lpstr>Consolas</vt:lpstr>
      <vt:lpstr>1_Office Theme</vt:lpstr>
      <vt:lpstr>Text Mining &amp; NLP Common TM Visuals</vt:lpstr>
      <vt:lpstr>PowerPoint Presentation</vt:lpstr>
      <vt:lpstr>Open A_text_organization_REVIEW.R</vt:lpstr>
      <vt:lpstr>Basic Bar Charts</vt:lpstr>
      <vt:lpstr>Side by Side Charts</vt:lpstr>
      <vt:lpstr>Stacked Bar Charts</vt:lpstr>
      <vt:lpstr>Proportional Stacked Bar Charts</vt:lpstr>
      <vt:lpstr>Overall, what frequency distribution should we expect?</vt:lpstr>
      <vt:lpstr>Top 100 terms</vt:lpstr>
      <vt:lpstr>Zipf’s Law is observed in human behavior</vt:lpstr>
      <vt:lpstr>Zipf’s Law is observed in business</vt:lpstr>
      <vt:lpstr>Zipf’s Law: The frequency of a word is inversely related to its rank in a word frequency matrix. </vt:lpstr>
      <vt:lpstr>PowerPoint Presentation</vt:lpstr>
      <vt:lpstr>PowerPoint Presentation</vt:lpstr>
      <vt:lpstr>PowerPoint Presentation</vt:lpstr>
      <vt:lpstr>Back to B_Frequency_Associations.R </vt:lpstr>
      <vt:lpstr>Association is NOT frequency.</vt:lpstr>
      <vt:lpstr>PowerPoint Presentation</vt:lpstr>
      <vt:lpstr>PowerPoint Presentation</vt:lpstr>
      <vt:lpstr>PowerPoint Presentation</vt:lpstr>
      <vt:lpstr>PowerPoint Presentation</vt:lpstr>
      <vt:lpstr>Distance Matrix</vt:lpstr>
      <vt:lpstr>Distance Matrix</vt:lpstr>
      <vt:lpstr>Distance Matrix</vt:lpstr>
      <vt:lpstr>Distance Matrix</vt:lpstr>
      <vt:lpstr>Words as association networks</vt:lpstr>
      <vt:lpstr>Networks…for people</vt:lpstr>
      <vt:lpstr>Networks…for words</vt:lpstr>
      <vt:lpstr>Word Networks…Social Network Analysis</vt:lpstr>
      <vt:lpstr>Word cloud of Term Associations</vt:lpstr>
      <vt:lpstr>Open C_Dendrograms_WordNetworks.R</vt:lpstr>
      <vt:lpstr>What is a word cloud?</vt:lpstr>
      <vt:lpstr>Unigram Tokenization</vt:lpstr>
      <vt:lpstr>Changing Tokenization Schema</vt:lpstr>
      <vt:lpstr>Tokenization is the process of chopping up a string into predefined units called tokens.</vt:lpstr>
      <vt:lpstr>To make a wordcloud start with a WFM</vt:lpstr>
      <vt:lpstr>Then sort it decreasing = TRUE</vt:lpstr>
      <vt:lpstr>Setting a pre-made color palette for your WC</vt:lpstr>
      <vt:lpstr>Setting a pre-made color palette for your WC</vt:lpstr>
      <vt:lpstr>Let’s practice!</vt:lpstr>
      <vt:lpstr>D_SimpleWordCloud.R</vt:lpstr>
      <vt:lpstr>D_SimpleWordCloud.R</vt:lpstr>
      <vt:lpstr>Another WC package</vt:lpstr>
      <vt:lpstr>WCs are boring with a single corpus.</vt:lpstr>
      <vt:lpstr>With 2+ Corpora, WCs are more insightful</vt:lpstr>
      <vt:lpstr>Dealing with many text files is tricky.</vt:lpstr>
      <vt:lpstr>Dealing with many text files is tricky.</vt:lpstr>
      <vt:lpstr>Manipulating multiple corpora</vt:lpstr>
      <vt:lpstr>The new WC will examine inner and disjoins</vt:lpstr>
      <vt:lpstr>Lets make some improved word clouds</vt:lpstr>
      <vt:lpstr>What tokens are in common?</vt:lpstr>
      <vt:lpstr>Introducing TF-IDF Term Frequency Inverse Document Frequency</vt:lpstr>
      <vt:lpstr>The TF of TF-IDF</vt:lpstr>
      <vt:lpstr>Inverse Document Frequency</vt:lpstr>
      <vt:lpstr>Original Term Frequency</vt:lpstr>
      <vt:lpstr>TF-IDF Simple Example</vt:lpstr>
      <vt:lpstr>Applying TF-IDF to a DTM/TDM</vt:lpstr>
      <vt:lpstr>What tokens are in not in common (disjoint)?</vt:lpstr>
      <vt:lpstr>What about disjoint tokens?</vt:lpstr>
      <vt:lpstr>What about proportional similarities?</vt:lpstr>
      <vt:lpstr>Let’s make some pyramids</vt:lpstr>
      <vt:lpstr>Steps for a pyramid plot…collapse</vt:lpstr>
      <vt:lpstr>Steps for a pyramid plot…ID common tokens &amp; frequency</vt:lpstr>
      <vt:lpstr>Build a “pyramid plot” of frequencies</vt:lpstr>
      <vt:lpstr>Open ﻿H_Pyramid_plots.R</vt:lpstr>
    </vt:vector>
  </TitlesOfParts>
  <Company>Liberty Mutual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Kwartler, Edward</dc:creator>
  <cp:lastModifiedBy>Ted Kwartler</cp:lastModifiedBy>
  <cp:revision>351</cp:revision>
  <dcterms:created xsi:type="dcterms:W3CDTF">2018-05-23T17:24:59Z</dcterms:created>
  <dcterms:modified xsi:type="dcterms:W3CDTF">2025-06-15T00:18:57Z</dcterms:modified>
</cp:coreProperties>
</file>

<file path=docProps/thumbnail.jpeg>
</file>